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3"/>
  </p:sldMasterIdLst>
  <p:notesMasterIdLst>
    <p:notesMasterId r:id="rId37"/>
  </p:notesMasterIdLst>
  <p:sldIdLst>
    <p:sldId id="260" r:id="rId4"/>
    <p:sldId id="383" r:id="rId5"/>
    <p:sldId id="869" r:id="rId6"/>
    <p:sldId id="787" r:id="rId7"/>
    <p:sldId id="427" r:id="rId8"/>
    <p:sldId id="783" r:id="rId9"/>
    <p:sldId id="784" r:id="rId10"/>
    <p:sldId id="637" r:id="rId11"/>
    <p:sldId id="567" r:id="rId12"/>
    <p:sldId id="631" r:id="rId13"/>
    <p:sldId id="632" r:id="rId14"/>
    <p:sldId id="633" r:id="rId15"/>
    <p:sldId id="636" r:id="rId16"/>
    <p:sldId id="635" r:id="rId17"/>
    <p:sldId id="428" r:id="rId18"/>
    <p:sldId id="451" r:id="rId19"/>
    <p:sldId id="638" r:id="rId20"/>
    <p:sldId id="454" r:id="rId21"/>
    <p:sldId id="453" r:id="rId22"/>
    <p:sldId id="452" r:id="rId23"/>
    <p:sldId id="512" r:id="rId24"/>
    <p:sldId id="639" r:id="rId25"/>
    <p:sldId id="458" r:id="rId26"/>
    <p:sldId id="868" r:id="rId27"/>
    <p:sldId id="835" r:id="rId28"/>
    <p:sldId id="837" r:id="rId29"/>
    <p:sldId id="640" r:id="rId30"/>
    <p:sldId id="457" r:id="rId31"/>
    <p:sldId id="718" r:id="rId32"/>
    <p:sldId id="710" r:id="rId33"/>
    <p:sldId id="836" r:id="rId34"/>
    <p:sldId id="717" r:id="rId35"/>
    <p:sldId id="713" r:id="rId36"/>
    <p:sldId id="714" r:id="rId38"/>
    <p:sldId id="715" r:id="rId39"/>
    <p:sldId id="716" r:id="rId40"/>
    <p:sldId id="719" r:id="rId41"/>
    <p:sldId id="867" r:id="rId42"/>
    <p:sldId id="569" r:id="rId43"/>
    <p:sldId id="785" r:id="rId44"/>
    <p:sldId id="365" r:id="rId45"/>
    <p:sldId id="371" r:id="rId46"/>
    <p:sldId id="372" r:id="rId47"/>
    <p:sldId id="373" r:id="rId48"/>
    <p:sldId id="374" r:id="rId49"/>
    <p:sldId id="375" r:id="rId50"/>
    <p:sldId id="379" r:id="rId51"/>
    <p:sldId id="380" r:id="rId52"/>
    <p:sldId id="358" r:id="rId53"/>
    <p:sldId id="377" r:id="rId54"/>
    <p:sldId id="363" r:id="rId55"/>
    <p:sldId id="378" r:id="rId56"/>
    <p:sldId id="425" r:id="rId57"/>
    <p:sldId id="426" r:id="rId58"/>
    <p:sldId id="263" r:id="rId5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84eec956-326d-4440-bd62-44afa260cf85}">
          <p14:sldIdLst>
            <p14:sldId id="383"/>
            <p14:sldId id="869"/>
            <p14:sldId id="787"/>
            <p14:sldId id="427"/>
            <p14:sldId id="783"/>
            <p14:sldId id="784"/>
            <p14:sldId id="637"/>
            <p14:sldId id="567"/>
            <p14:sldId id="631"/>
            <p14:sldId id="632"/>
            <p14:sldId id="633"/>
            <p14:sldId id="636"/>
            <p14:sldId id="635"/>
            <p14:sldId id="428"/>
            <p14:sldId id="451"/>
            <p14:sldId id="638"/>
            <p14:sldId id="454"/>
            <p14:sldId id="453"/>
            <p14:sldId id="452"/>
            <p14:sldId id="512"/>
            <p14:sldId id="639"/>
            <p14:sldId id="458"/>
            <p14:sldId id="868"/>
            <p14:sldId id="835"/>
            <p14:sldId id="837"/>
            <p14:sldId id="640"/>
            <p14:sldId id="457"/>
            <p14:sldId id="718"/>
            <p14:sldId id="710"/>
            <p14:sldId id="836"/>
            <p14:sldId id="717"/>
            <p14:sldId id="713"/>
            <p14:sldId id="714"/>
            <p14:sldId id="715"/>
            <p14:sldId id="716"/>
            <p14:sldId id="719"/>
            <p14:sldId id="867"/>
            <p14:sldId id="569"/>
            <p14:sldId id="785"/>
            <p14:sldId id="365"/>
            <p14:sldId id="371"/>
            <p14:sldId id="372"/>
            <p14:sldId id="373"/>
            <p14:sldId id="374"/>
            <p14:sldId id="375"/>
            <p14:sldId id="379"/>
            <p14:sldId id="380"/>
            <p14:sldId id="377"/>
            <p14:sldId id="363"/>
            <p14:sldId id="378"/>
            <p14:sldId id="260"/>
            <p14:sldId id="358"/>
          </p14:sldIdLst>
        </p14:section>
        <p14:section name="无标题节" id="{88dfb63c-8735-46ad-8656-5c47b7d75c11}">
          <p14:sldIdLst>
            <p14:sldId id="425"/>
            <p14:sldId id="426"/>
            <p14:sldId id="26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84" y="-996"/>
      </p:cViewPr>
      <p:guideLst>
        <p:guide orient="horz" pos="2132"/>
        <p:guide pos="38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notesMaster" Target="notesMasters/notesMaster1.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idx="4294967295"/>
          </p:nvPr>
        </p:nvSpPr>
        <p:spPr>
          <a:ln>
            <a:miter lim="800000"/>
          </a:ln>
        </p:spPr>
      </p:sp>
      <p:sp>
        <p:nvSpPr>
          <p:cNvPr id="50179" name="文本占位符 2"/>
          <p:cNvSpPr>
            <a:spLocks noGrp="1" noChangeArrowheads="1"/>
          </p:cNvSpPr>
          <p:nvPr>
            <p:ph type="body" idx="4294967295"/>
          </p:nvPr>
        </p:nvSpPr>
        <p:spPr/>
        <p:txBody>
          <a:bodyPr/>
          <a:lstStyle/>
          <a:p>
            <a:pPr eaLnBrk="1" hangingPunct="1"/>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ChangeArrowheads="1" noTextEdit="1"/>
          </p:cNvSpPr>
          <p:nvPr>
            <p:ph type="sldImg" idx="4294967295"/>
          </p:nvPr>
        </p:nvSpPr>
        <p:spPr>
          <a:ln>
            <a:miter lim="800000"/>
          </a:ln>
        </p:spPr>
      </p:sp>
      <p:sp>
        <p:nvSpPr>
          <p:cNvPr id="57347" name="文本占位符 2"/>
          <p:cNvSpPr>
            <a:spLocks noGrp="1" noChangeArrowheads="1"/>
          </p:cNvSpPr>
          <p:nvPr>
            <p:ph type="body" idx="4294967295"/>
          </p:nvPr>
        </p:nvSpPr>
        <p:spPr/>
        <p:txBody>
          <a:bodyPr/>
          <a:lstStyle/>
          <a:p>
            <a:pPr eaLnBrk="1" hangingPunct="1"/>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1.xml"/><Relationship Id="rId10" Type="http://schemas.openxmlformats.org/officeDocument/2006/relationships/tags" Target="../tags/tag7.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6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63.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69.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79.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78.xml"/><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86.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85.xml"/><Relationship Id="rId2" Type="http://schemas.openxmlformats.org/officeDocument/2006/relationships/tags" Target="../tags/tag84.xml"/><Relationship Id="rId13" Type="http://schemas.openxmlformats.org/officeDocument/2006/relationships/tags" Target="../tags/tag91.xml"/><Relationship Id="rId12" Type="http://schemas.openxmlformats.org/officeDocument/2006/relationships/tags" Target="../tags/tag90.xml"/><Relationship Id="rId11" Type="http://schemas.openxmlformats.org/officeDocument/2006/relationships/tags" Target="../tags/tag89.xml"/><Relationship Id="rId10" Type="http://schemas.openxmlformats.org/officeDocument/2006/relationships/tags" Target="../tags/tag88.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3.xml"/><Relationship Id="rId2" Type="http://schemas.openxmlformats.org/officeDocument/2006/relationships/tags" Target="../tags/tag92.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0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01.xml"/><Relationship Id="rId2" Type="http://schemas.openxmlformats.org/officeDocument/2006/relationships/tags" Target="../tags/tag100.xml"/><Relationship Id="rId14" Type="http://schemas.openxmlformats.org/officeDocument/2006/relationships/tags" Target="../tags/tag108.xml"/><Relationship Id="rId13" Type="http://schemas.openxmlformats.org/officeDocument/2006/relationships/tags" Target="../tags/tag107.xml"/><Relationship Id="rId12" Type="http://schemas.openxmlformats.org/officeDocument/2006/relationships/tags" Target="../tags/tag106.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1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10.xml"/><Relationship Id="rId2" Type="http://schemas.openxmlformats.org/officeDocument/2006/relationships/tags" Target="../tags/tag109.xml"/><Relationship Id="rId14" Type="http://schemas.openxmlformats.org/officeDocument/2006/relationships/tags" Target="../tags/tag117.xml"/><Relationship Id="rId13" Type="http://schemas.openxmlformats.org/officeDocument/2006/relationships/tags" Target="../tags/tag116.xml"/><Relationship Id="rId12" Type="http://schemas.openxmlformats.org/officeDocument/2006/relationships/tags" Target="../tags/tag11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2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19.xml"/><Relationship Id="rId2" Type="http://schemas.openxmlformats.org/officeDocument/2006/relationships/tags" Target="../tags/tag118.xml"/><Relationship Id="rId16" Type="http://schemas.openxmlformats.org/officeDocument/2006/relationships/tags" Target="../tags/tag128.xml"/><Relationship Id="rId15" Type="http://schemas.openxmlformats.org/officeDocument/2006/relationships/tags" Target="../tags/tag127.xml"/><Relationship Id="rId14" Type="http://schemas.openxmlformats.org/officeDocument/2006/relationships/tags" Target="../tags/tag126.xml"/><Relationship Id="rId13" Type="http://schemas.openxmlformats.org/officeDocument/2006/relationships/tags" Target="../tags/tag125.xml"/><Relationship Id="rId12" Type="http://schemas.openxmlformats.org/officeDocument/2006/relationships/tags" Target="../tags/tag12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3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30.xml"/><Relationship Id="rId2" Type="http://schemas.openxmlformats.org/officeDocument/2006/relationships/tags" Target="../tags/tag129.xml"/><Relationship Id="rId13" Type="http://schemas.openxmlformats.org/officeDocument/2006/relationships/tags" Target="../tags/tag136.xml"/><Relationship Id="rId12" Type="http://schemas.openxmlformats.org/officeDocument/2006/relationships/tags" Target="../tags/tag135.xml"/><Relationship Id="rId11" Type="http://schemas.openxmlformats.org/officeDocument/2006/relationships/tags" Target="../tags/tag134.xml"/><Relationship Id="rId10" Type="http://schemas.openxmlformats.org/officeDocument/2006/relationships/tags" Target="../tags/tag133.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9.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8.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48.xml"/><Relationship Id="rId8" Type="http://schemas.openxmlformats.org/officeDocument/2006/relationships/tags" Target="../tags/tag147.xml"/><Relationship Id="rId7" Type="http://schemas.openxmlformats.org/officeDocument/2006/relationships/tags" Target="../tags/tag146.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6.png"/><Relationship Id="rId2" Type="http://schemas.openxmlformats.org/officeDocument/2006/relationships/tags" Target="../tags/tag143.xml"/><Relationship Id="rId11" Type="http://schemas.openxmlformats.org/officeDocument/2006/relationships/tags" Target="../tags/tag150.xml"/><Relationship Id="rId10" Type="http://schemas.openxmlformats.org/officeDocument/2006/relationships/tags" Target="../tags/tag149.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54.xml"/><Relationship Id="rId8" Type="http://schemas.openxmlformats.org/officeDocument/2006/relationships/tags" Target="../tags/tag15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8.png"/><Relationship Id="rId5" Type="http://schemas.openxmlformats.org/officeDocument/2006/relationships/tags" Target="../tags/tag15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7.png"/><Relationship Id="rId2" Type="http://schemas.openxmlformats.org/officeDocument/2006/relationships/tags" Target="../tags/tag151.xml"/><Relationship Id="rId12" Type="http://schemas.openxmlformats.org/officeDocument/2006/relationships/tags" Target="../tags/tag157.xml"/><Relationship Id="rId11" Type="http://schemas.openxmlformats.org/officeDocument/2006/relationships/tags" Target="../tags/tag156.xml"/><Relationship Id="rId10" Type="http://schemas.openxmlformats.org/officeDocument/2006/relationships/tags" Target="../tags/tag155.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62.xml"/><Relationship Id="rId7" Type="http://schemas.openxmlformats.org/officeDocument/2006/relationships/tags" Target="../tags/tag161.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image" Target="file:///C:\Users\1V994W2\PycharmProjects\PPT_Background_Generation/pic_temp/pic_half_left.png" TargetMode="External"/><Relationship Id="rId3" Type="http://schemas.openxmlformats.org/officeDocument/2006/relationships/image" Target="../media/image9.png"/><Relationship Id="rId2" Type="http://schemas.openxmlformats.org/officeDocument/2006/relationships/tags" Target="../tags/tag158.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66.xml"/><Relationship Id="rId8" Type="http://schemas.openxmlformats.org/officeDocument/2006/relationships/tags" Target="../tags/tag165.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8.png"/><Relationship Id="rId5" Type="http://schemas.openxmlformats.org/officeDocument/2006/relationships/tags" Target="../tags/tag16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7.png"/><Relationship Id="rId2" Type="http://schemas.openxmlformats.org/officeDocument/2006/relationships/tags" Target="../tags/tag163.xml"/><Relationship Id="rId13" Type="http://schemas.openxmlformats.org/officeDocument/2006/relationships/tags" Target="../tags/tag170.xml"/><Relationship Id="rId12" Type="http://schemas.openxmlformats.org/officeDocument/2006/relationships/tags" Target="../tags/tag169.xml"/><Relationship Id="rId11" Type="http://schemas.openxmlformats.org/officeDocument/2006/relationships/tags" Target="../tags/tag168.xml"/><Relationship Id="rId10" Type="http://schemas.openxmlformats.org/officeDocument/2006/relationships/tags" Target="../tags/tag167.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74.xml"/><Relationship Id="rId8" Type="http://schemas.openxmlformats.org/officeDocument/2006/relationships/tags" Target="../tags/tag17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8.png"/><Relationship Id="rId5" Type="http://schemas.openxmlformats.org/officeDocument/2006/relationships/tags" Target="../tags/tag17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7.png"/><Relationship Id="rId2" Type="http://schemas.openxmlformats.org/officeDocument/2006/relationships/tags" Target="../tags/tag171.xml"/><Relationship Id="rId15" Type="http://schemas.openxmlformats.org/officeDocument/2006/relationships/tags" Target="../tags/tag180.xml"/><Relationship Id="rId14" Type="http://schemas.openxmlformats.org/officeDocument/2006/relationships/tags" Target="../tags/tag179.xml"/><Relationship Id="rId13" Type="http://schemas.openxmlformats.org/officeDocument/2006/relationships/tags" Target="../tags/tag178.xml"/><Relationship Id="rId12" Type="http://schemas.openxmlformats.org/officeDocument/2006/relationships/tags" Target="../tags/tag177.xml"/><Relationship Id="rId11" Type="http://schemas.openxmlformats.org/officeDocument/2006/relationships/tags" Target="../tags/tag176.xml"/><Relationship Id="rId10" Type="http://schemas.openxmlformats.org/officeDocument/2006/relationships/tags" Target="../tags/tag175.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86.xml"/><Relationship Id="rId8" Type="http://schemas.openxmlformats.org/officeDocument/2006/relationships/tags" Target="../tags/tag185.xml"/><Relationship Id="rId7" Type="http://schemas.openxmlformats.org/officeDocument/2006/relationships/tags" Target="../tags/tag184.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image" Target="file:///C:\Users\1V994W2\Documents\Tencent%20Files\574576071\FileRecv\&#25340;&#35013;&#32032;&#26448;\forleft%201-23\\18\subject_holdright_40,65,115_0_staid_full_0.png" TargetMode="External"/><Relationship Id="rId3" Type="http://schemas.openxmlformats.org/officeDocument/2006/relationships/image" Target="../media/image10.png"/><Relationship Id="rId2" Type="http://schemas.openxmlformats.org/officeDocument/2006/relationships/tags" Target="../tags/tag18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93.xml"/><Relationship Id="rId8" Type="http://schemas.openxmlformats.org/officeDocument/2006/relationships/tags" Target="../tags/tag19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8.png"/><Relationship Id="rId5" Type="http://schemas.openxmlformats.org/officeDocument/2006/relationships/tags" Target="../tags/tag19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7.png"/><Relationship Id="rId2" Type="http://schemas.openxmlformats.org/officeDocument/2006/relationships/tags" Target="../tags/tag190.xml"/><Relationship Id="rId13" Type="http://schemas.openxmlformats.org/officeDocument/2006/relationships/tags" Target="../tags/tag197.xml"/><Relationship Id="rId12" Type="http://schemas.openxmlformats.org/officeDocument/2006/relationships/tags" Target="../tags/tag196.xml"/><Relationship Id="rId11" Type="http://schemas.openxmlformats.org/officeDocument/2006/relationships/tags" Target="../tags/tag195.xml"/><Relationship Id="rId10" Type="http://schemas.openxmlformats.org/officeDocument/2006/relationships/tags" Target="../tags/tag194.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201.xml"/><Relationship Id="rId8" Type="http://schemas.openxmlformats.org/officeDocument/2006/relationships/tags" Target="../tags/tag200.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8.png"/><Relationship Id="rId5" Type="http://schemas.openxmlformats.org/officeDocument/2006/relationships/tags" Target="../tags/tag199.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7.png"/><Relationship Id="rId2" Type="http://schemas.openxmlformats.org/officeDocument/2006/relationships/tags" Target="../tags/tag198.xml"/><Relationship Id="rId12" Type="http://schemas.openxmlformats.org/officeDocument/2006/relationships/tags" Target="../tags/tag204.xml"/><Relationship Id="rId11" Type="http://schemas.openxmlformats.org/officeDocument/2006/relationships/tags" Target="../tags/tag203.xml"/><Relationship Id="rId10" Type="http://schemas.openxmlformats.org/officeDocument/2006/relationships/tags" Target="../tags/tag202.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208.xml"/><Relationship Id="rId8" Type="http://schemas.openxmlformats.org/officeDocument/2006/relationships/tags" Target="../tags/tag207.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8.png"/><Relationship Id="rId5" Type="http://schemas.openxmlformats.org/officeDocument/2006/relationships/tags" Target="../tags/tag206.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7.png"/><Relationship Id="rId2" Type="http://schemas.openxmlformats.org/officeDocument/2006/relationships/tags" Target="../tags/tag205.xml"/><Relationship Id="rId11" Type="http://schemas.openxmlformats.org/officeDocument/2006/relationships/tags" Target="../tags/tag210.xml"/><Relationship Id="rId10" Type="http://schemas.openxmlformats.org/officeDocument/2006/relationships/tags" Target="../tags/tag20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image" Target="file:///C:\Users\1V994W2\PycharmProjects\PPT_Background_Generation/pic_temp/pic_half_left.png" TargetMode="External"/><Relationship Id="rId3" Type="http://schemas.openxmlformats.org/officeDocument/2006/relationships/image" Target="../media/image4.png"/><Relationship Id="rId2" Type="http://schemas.openxmlformats.org/officeDocument/2006/relationships/tags" Target="../tags/tag15.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216.xml"/><Relationship Id="rId8" Type="http://schemas.openxmlformats.org/officeDocument/2006/relationships/tags" Target="../tags/tag215.xml"/><Relationship Id="rId7" Type="http://schemas.openxmlformats.org/officeDocument/2006/relationships/tags" Target="../tags/tag214.xml"/><Relationship Id="rId6" Type="http://schemas.openxmlformats.org/officeDocument/2006/relationships/tags" Target="../tags/tag213.xml"/><Relationship Id="rId5" Type="http://schemas.openxmlformats.org/officeDocument/2006/relationships/tags" Target="../tags/tag212.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6.png"/><Relationship Id="rId2" Type="http://schemas.openxmlformats.org/officeDocument/2006/relationships/tags" Target="../tags/tag211.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20.xml"/><Relationship Id="rId8" Type="http://schemas.openxmlformats.org/officeDocument/2006/relationships/tags" Target="../tags/tag219.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8.png"/><Relationship Id="rId5" Type="http://schemas.openxmlformats.org/officeDocument/2006/relationships/tags" Target="../tags/tag21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7.png"/><Relationship Id="rId2" Type="http://schemas.openxmlformats.org/officeDocument/2006/relationships/tags" Target="../tags/tag217.xml"/><Relationship Id="rId11" Type="http://schemas.openxmlformats.org/officeDocument/2006/relationships/tags" Target="../tags/tag222.xml"/><Relationship Id="rId10" Type="http://schemas.openxmlformats.org/officeDocument/2006/relationships/tags" Target="../tags/tag221.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26.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8.png"/><Relationship Id="rId6" Type="http://schemas.openxmlformats.org/officeDocument/2006/relationships/tags" Target="../tags/tag225.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7.png"/><Relationship Id="rId3" Type="http://schemas.openxmlformats.org/officeDocument/2006/relationships/tags" Target="../tags/tag224.xml"/><Relationship Id="rId2" Type="http://schemas.openxmlformats.org/officeDocument/2006/relationships/tags" Target="../tags/tag223.xml"/><Relationship Id="rId13" Type="http://schemas.openxmlformats.org/officeDocument/2006/relationships/tags" Target="../tags/tag230.xml"/><Relationship Id="rId12" Type="http://schemas.openxmlformats.org/officeDocument/2006/relationships/tags" Target="../tags/tag229.xml"/><Relationship Id="rId11" Type="http://schemas.openxmlformats.org/officeDocument/2006/relationships/tags" Target="../tags/tag228.xml"/><Relationship Id="rId10" Type="http://schemas.openxmlformats.org/officeDocument/2006/relationships/tags" Target="../tags/tag227.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36.xml"/><Relationship Id="rId8" Type="http://schemas.openxmlformats.org/officeDocument/2006/relationships/tags" Target="../tags/tag235.xml"/><Relationship Id="rId7" Type="http://schemas.openxmlformats.org/officeDocument/2006/relationships/tags" Target="../tags/tag234.xml"/><Relationship Id="rId6" Type="http://schemas.openxmlformats.org/officeDocument/2006/relationships/tags" Target="../tags/tag23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7.png"/><Relationship Id="rId3" Type="http://schemas.openxmlformats.org/officeDocument/2006/relationships/tags" Target="../tags/tag232.xml"/><Relationship Id="rId2" Type="http://schemas.openxmlformats.org/officeDocument/2006/relationships/tags" Target="../tags/tag231.xml"/><Relationship Id="rId11" Type="http://schemas.openxmlformats.org/officeDocument/2006/relationships/tags" Target="../tags/tag238.xml"/><Relationship Id="rId10" Type="http://schemas.openxmlformats.org/officeDocument/2006/relationships/tags" Target="../tags/tag237.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4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8.png"/><Relationship Id="rId6" Type="http://schemas.openxmlformats.org/officeDocument/2006/relationships/tags" Target="../tags/tag24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7.png"/><Relationship Id="rId3" Type="http://schemas.openxmlformats.org/officeDocument/2006/relationships/tags" Target="../tags/tag240.xml"/><Relationship Id="rId2" Type="http://schemas.openxmlformats.org/officeDocument/2006/relationships/tags" Target="../tags/tag239.xml"/><Relationship Id="rId14" Type="http://schemas.openxmlformats.org/officeDocument/2006/relationships/tags" Target="../tags/tag247.xml"/><Relationship Id="rId13" Type="http://schemas.openxmlformats.org/officeDocument/2006/relationships/tags" Target="../tags/tag246.xml"/><Relationship Id="rId12" Type="http://schemas.openxmlformats.org/officeDocument/2006/relationships/tags" Target="../tags/tag245.xml"/><Relationship Id="rId11" Type="http://schemas.openxmlformats.org/officeDocument/2006/relationships/tags" Target="../tags/tag244.xml"/><Relationship Id="rId10" Type="http://schemas.openxmlformats.org/officeDocument/2006/relationships/tags" Target="../tags/tag243.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5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8.png"/><Relationship Id="rId6" Type="http://schemas.openxmlformats.org/officeDocument/2006/relationships/tags" Target="../tags/tag25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7.png"/><Relationship Id="rId3" Type="http://schemas.openxmlformats.org/officeDocument/2006/relationships/tags" Target="../tags/tag249.xml"/><Relationship Id="rId2" Type="http://schemas.openxmlformats.org/officeDocument/2006/relationships/tags" Target="../tags/tag248.xml"/><Relationship Id="rId14" Type="http://schemas.openxmlformats.org/officeDocument/2006/relationships/tags" Target="../tags/tag256.xml"/><Relationship Id="rId13" Type="http://schemas.openxmlformats.org/officeDocument/2006/relationships/tags" Target="../tags/tag255.xml"/><Relationship Id="rId12" Type="http://schemas.openxmlformats.org/officeDocument/2006/relationships/tags" Target="../tags/tag254.xml"/><Relationship Id="rId11" Type="http://schemas.openxmlformats.org/officeDocument/2006/relationships/tags" Target="../tags/tag253.xml"/><Relationship Id="rId10" Type="http://schemas.openxmlformats.org/officeDocument/2006/relationships/tags" Target="../tags/tag252.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26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8.png"/><Relationship Id="rId6" Type="http://schemas.openxmlformats.org/officeDocument/2006/relationships/tags" Target="../tags/tag25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7.png"/><Relationship Id="rId3" Type="http://schemas.openxmlformats.org/officeDocument/2006/relationships/tags" Target="../tags/tag258.xml"/><Relationship Id="rId2" Type="http://schemas.openxmlformats.org/officeDocument/2006/relationships/tags" Target="../tags/tag257.xml"/><Relationship Id="rId16" Type="http://schemas.openxmlformats.org/officeDocument/2006/relationships/tags" Target="../tags/tag267.xml"/><Relationship Id="rId15" Type="http://schemas.openxmlformats.org/officeDocument/2006/relationships/tags" Target="../tags/tag266.xml"/><Relationship Id="rId14" Type="http://schemas.openxmlformats.org/officeDocument/2006/relationships/tags" Target="../tags/tag265.xml"/><Relationship Id="rId13" Type="http://schemas.openxmlformats.org/officeDocument/2006/relationships/tags" Target="../tags/tag264.xml"/><Relationship Id="rId12" Type="http://schemas.openxmlformats.org/officeDocument/2006/relationships/tags" Target="../tags/tag263.xml"/><Relationship Id="rId11" Type="http://schemas.openxmlformats.org/officeDocument/2006/relationships/tags" Target="../tags/tag262.xml"/><Relationship Id="rId10" Type="http://schemas.openxmlformats.org/officeDocument/2006/relationships/tags" Target="../tags/tag261.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27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8.png"/><Relationship Id="rId6" Type="http://schemas.openxmlformats.org/officeDocument/2006/relationships/tags" Target="../tags/tag27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7.png"/><Relationship Id="rId3" Type="http://schemas.openxmlformats.org/officeDocument/2006/relationships/tags" Target="../tags/tag269.xml"/><Relationship Id="rId2" Type="http://schemas.openxmlformats.org/officeDocument/2006/relationships/tags" Target="../tags/tag268.xml"/><Relationship Id="rId13" Type="http://schemas.openxmlformats.org/officeDocument/2006/relationships/tags" Target="../tags/tag275.xml"/><Relationship Id="rId12" Type="http://schemas.openxmlformats.org/officeDocument/2006/relationships/tags" Target="../tags/tag274.xml"/><Relationship Id="rId11" Type="http://schemas.openxmlformats.org/officeDocument/2006/relationships/tags" Target="../tags/tag273.xml"/><Relationship Id="rId10" Type="http://schemas.openxmlformats.org/officeDocument/2006/relationships/tags" Target="../tags/tag272.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1.xml"/><Relationship Id="rId13" Type="http://schemas.openxmlformats.org/officeDocument/2006/relationships/tags" Target="../tags/tag28.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30.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9.xml"/><Relationship Id="rId15" Type="http://schemas.openxmlformats.org/officeDocument/2006/relationships/tags" Target="../tags/tag38.xml"/><Relationship Id="rId14" Type="http://schemas.openxmlformats.org/officeDocument/2006/relationships/tags" Target="../tags/tag37.xml"/><Relationship Id="rId13" Type="http://schemas.openxmlformats.org/officeDocument/2006/relationships/tags" Target="../tags/tag36.xml"/><Relationship Id="rId12" Type="http://schemas.openxmlformats.org/officeDocument/2006/relationships/tags" Target="../tags/tag35.xml"/><Relationship Id="rId11" Type="http://schemas.openxmlformats.org/officeDocument/2006/relationships/tags" Target="../tags/tag34.xml"/><Relationship Id="rId10" Type="http://schemas.openxmlformats.org/officeDocument/2006/relationships/tags" Target="../tags/tag3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image" Target="file:///C:\Users\1V994W2\Documents\Tencent%20Files\574576071\FileRecv\&#25340;&#35013;&#32032;&#26448;\&#20845;&#21313;\\2\subject_holdleft_51,170,185_0_staid_full_0.png" TargetMode="External"/><Relationship Id="rId3" Type="http://schemas.openxmlformats.org/officeDocument/2006/relationships/image" Target="../media/image5.png"/><Relationship Id="rId2" Type="http://schemas.openxmlformats.org/officeDocument/2006/relationships/tags" Target="../tags/tag39.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49.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48.xml"/><Relationship Id="rId13" Type="http://schemas.openxmlformats.org/officeDocument/2006/relationships/tags" Target="../tags/tag55.xml"/><Relationship Id="rId12" Type="http://schemas.openxmlformats.org/officeDocument/2006/relationships/tags" Target="../tags/tag54.xml"/><Relationship Id="rId11" Type="http://schemas.openxmlformats.org/officeDocument/2006/relationships/tags" Target="../tags/tag53.xml"/><Relationship Id="rId10" Type="http://schemas.openxmlformats.org/officeDocument/2006/relationships/tags" Target="../tags/tag5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59.xml"/><Relationship Id="rId8" Type="http://schemas.openxmlformats.org/officeDocument/2006/relationships/tags" Target="../tags/tag58.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57.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56.xml"/><Relationship Id="rId12" Type="http://schemas.openxmlformats.org/officeDocument/2006/relationships/tags" Target="../tags/tag62.xml"/><Relationship Id="rId11" Type="http://schemas.openxmlformats.org/officeDocument/2006/relationships/tags" Target="../tags/tag61.xml"/><Relationship Id="rId10" Type="http://schemas.openxmlformats.org/officeDocument/2006/relationships/tags" Target="../tags/tag6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日期占位符 15"/>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4" name="文本占位符 3"/>
          <p:cNvSpPr>
            <a:spLocks noGrp="1"/>
          </p:cNvSpPr>
          <p:nvPr>
            <p:ph type="body" sz="quarter" idx="15" hasCustomPrompt="1"/>
            <p:custDataLst>
              <p:tags r:id="rId8"/>
            </p:custDataLst>
          </p:nvPr>
        </p:nvSpPr>
        <p:spPr>
          <a:xfrm>
            <a:off x="761684" y="3819843"/>
            <a:ext cx="4826635" cy="884555"/>
          </a:xfrm>
          <a:prstGeom prst="rect">
            <a:avLst/>
          </a:prstGeom>
        </p:spPr>
        <p:txBody>
          <a:bodyPr vert="horz" wrap="square" lIns="0" tIns="0" rIns="0" bIns="0" anchor="t" anchorCtr="0">
            <a:normAutofit/>
          </a:bodyPr>
          <a:lstStyle>
            <a:lvl1pPr marL="342900" marR="0" indent="-342900" algn="l" rtl="0" eaLnBrk="1" fontAlgn="auto">
              <a:lnSpc>
                <a:spcPct val="120000"/>
              </a:lnSpc>
              <a:spcBef>
                <a:spcPts val="600"/>
              </a:spcBef>
              <a:spcAft>
                <a:spcPts val="0"/>
              </a:spcAft>
              <a:buClrTx/>
              <a:buSzPts val="1600"/>
              <a:buFont typeface="Arial" panose="020B0604020202020204" pitchFamily="34" charset="0"/>
              <a:buNone/>
              <a:defRPr sz="16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600"/>
              </a:spcBef>
              <a:spcAft>
                <a:spcPts val="0"/>
              </a:spcAft>
              <a:buClr>
                <a:schemeClr val="tx1">
                  <a:lumMod val="65000"/>
                  <a:lumOff val="35000"/>
                </a:schemeClr>
              </a:buClr>
              <a:buSzPts val="1600"/>
              <a:buFont typeface="Arial" panose="020B0604020202020204" pitchFamily="34" charset="0"/>
              <a:buNone/>
            </a:pPr>
            <a:r>
              <a:rPr lang="zh-CN" altLang="en-US"/>
              <a:t>编辑文本</a:t>
            </a:r>
            <a:endParaRPr lang="zh-CN" altLang="en-US"/>
          </a:p>
        </p:txBody>
      </p:sp>
      <p:sp>
        <p:nvSpPr>
          <p:cNvPr id="3" name="标题 2"/>
          <p:cNvSpPr>
            <a:spLocks noGrp="1"/>
          </p:cNvSpPr>
          <p:nvPr>
            <p:ph type="ctrTitle" idx="14" hasCustomPrompt="1"/>
            <p:custDataLst>
              <p:tags r:id="rId9"/>
            </p:custDataLst>
          </p:nvPr>
        </p:nvSpPr>
        <p:spPr>
          <a:xfrm>
            <a:off x="761684" y="2153603"/>
            <a:ext cx="4825365" cy="970915"/>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5400" b="0" spc="600">
                <a:solidFill>
                  <a:schemeClr val="tx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
        <p:nvSpPr>
          <p:cNvPr id="2" name="副标题 1"/>
          <p:cNvSpPr>
            <a:spLocks noGrp="1"/>
          </p:cNvSpPr>
          <p:nvPr>
            <p:ph type="subTitle" idx="13" hasCustomPrompt="1"/>
            <p:custDataLst>
              <p:tags r:id="rId10"/>
            </p:custDataLst>
          </p:nvPr>
        </p:nvSpPr>
        <p:spPr>
          <a:xfrm>
            <a:off x="761683" y="3328988"/>
            <a:ext cx="4826000" cy="370205"/>
          </a:xfrm>
        </p:spPr>
        <p:txBody>
          <a:bodyPr vert="horz" wrap="square" lIns="0" tIns="0" rIns="0" bIns="0" anchor="t" anchorCtr="0">
            <a:normAutofit/>
          </a:bodyPr>
          <a:lstStyle>
            <a:lvl1pPr marL="0" marR="0" indent="0" algn="l" defTabSz="914400" rtl="0" eaLnBrk="1" fontAlgn="auto" latinLnBrk="0" hangingPunct="1">
              <a:lnSpc>
                <a:spcPct val="100000"/>
              </a:lnSpc>
              <a:spcBef>
                <a:spcPts val="0"/>
              </a:spcBef>
              <a:spcAft>
                <a:spcPts val="0"/>
              </a:spcAft>
              <a:buClrTx/>
              <a:buSzPts val="2000"/>
              <a:buFont typeface="Arial" panose="020B0604020202020204" pitchFamily="34" charset="0"/>
              <a:buNone/>
              <a:defRPr sz="2000" b="1" spc="200">
                <a:solidFill>
                  <a:schemeClr val="tx1"/>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768297"/>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768297"/>
          </a:xfrm>
          <a:prstGeom prst="rect">
            <a:avLst/>
          </a:prstGeom>
        </p:spPr>
      </p:pic>
      <p:sp>
        <p:nvSpPr>
          <p:cNvPr id="3" name="日期占位符 2"/>
          <p:cNvSpPr>
            <a:spLocks noGrp="1"/>
          </p:cNvSpPr>
          <p:nvPr>
            <p:ph type="dt" sz="half" idx="10"/>
            <p:custDataLst>
              <p:tags r:id="rId8"/>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日期占位符 2"/>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9" name="文本占位符 8"/>
          <p:cNvSpPr>
            <a:spLocks noGrp="1"/>
          </p:cNvSpPr>
          <p:nvPr>
            <p:ph type="body" sz="quarter" idx="16" hasCustomPrompt="1"/>
            <p:custDataLst>
              <p:tags r:id="rId8"/>
            </p:custDataLst>
          </p:nvPr>
        </p:nvSpPr>
        <p:spPr>
          <a:xfrm>
            <a:off x="1014412" y="4418965"/>
            <a:ext cx="2011680" cy="408940"/>
          </a:xfrm>
          <a:prstGeom prst="rect">
            <a:avLst/>
          </a:prstGeom>
        </p:spPr>
        <p:txBody>
          <a:bodyPr vert="horz" wrap="square" lIns="0" tIns="0" rIns="0" bIns="0" anchor="t" anchorCtr="0">
            <a:normAutofit/>
          </a:bodyPr>
          <a:lstStyle>
            <a:lvl1pPr marL="342900" marR="0" indent="-342900" algn="l" rtl="0" eaLnBrk="1" fontAlgn="auto">
              <a:lnSpc>
                <a:spcPct val="130000"/>
              </a:lnSpc>
              <a:spcBef>
                <a:spcPts val="0"/>
              </a:spcBef>
              <a:spcAft>
                <a:spcPts val="1000"/>
              </a:spcAft>
              <a:buClrTx/>
              <a:buSzPts val="1600"/>
              <a:buFont typeface="Arial" panose="020B0604020202020204" pitchFamily="34" charset="0"/>
              <a:buNone/>
              <a:defRPr sz="16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单击此处编辑副标题</a:t>
            </a:r>
            <a:endParaRPr lang="zh-CN" altLang="en-US"/>
          </a:p>
        </p:txBody>
      </p:sp>
      <p:sp>
        <p:nvSpPr>
          <p:cNvPr id="8" name="文本占位符 7"/>
          <p:cNvSpPr>
            <a:spLocks noGrp="1"/>
          </p:cNvSpPr>
          <p:nvPr>
            <p:ph type="body" sz="quarter" idx="15" hasCustomPrompt="1"/>
            <p:custDataLst>
              <p:tags r:id="rId9"/>
            </p:custDataLst>
          </p:nvPr>
        </p:nvSpPr>
        <p:spPr>
          <a:xfrm>
            <a:off x="1014412" y="4893945"/>
            <a:ext cx="2011680" cy="408940"/>
          </a:xfrm>
          <a:prstGeom prst="rect">
            <a:avLst/>
          </a:prstGeom>
        </p:spPr>
        <p:txBody>
          <a:bodyPr vert="horz" wrap="square" lIns="0" tIns="0" rIns="0" bIns="0" anchor="t" anchorCtr="0">
            <a:normAutofit/>
          </a:bodyPr>
          <a:lstStyle>
            <a:lvl1pPr marL="342900" marR="0" indent="-342900" algn="l" rtl="0" eaLnBrk="1" fontAlgn="auto">
              <a:lnSpc>
                <a:spcPct val="130000"/>
              </a:lnSpc>
              <a:spcBef>
                <a:spcPts val="0"/>
              </a:spcBef>
              <a:spcAft>
                <a:spcPts val="1000"/>
              </a:spcAft>
              <a:buClrTx/>
              <a:buSzPts val="1600"/>
              <a:buFont typeface="Arial" panose="020B0604020202020204" pitchFamily="34" charset="0"/>
              <a:buNone/>
              <a:defRPr sz="16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单击此处编辑副标题</a:t>
            </a:r>
            <a:endParaRPr lang="zh-CN" altLang="en-US"/>
          </a:p>
        </p:txBody>
      </p:sp>
      <p:sp>
        <p:nvSpPr>
          <p:cNvPr id="7" name="文本占位符 6"/>
          <p:cNvSpPr>
            <a:spLocks noGrp="1"/>
          </p:cNvSpPr>
          <p:nvPr>
            <p:ph type="body" idx="14" hasCustomPrompt="1"/>
            <p:custDataLst>
              <p:tags r:id="rId10"/>
            </p:custDataLst>
          </p:nvPr>
        </p:nvSpPr>
        <p:spPr>
          <a:xfrm>
            <a:off x="1014412" y="3668395"/>
            <a:ext cx="4352290" cy="370205"/>
          </a:xfrm>
        </p:spPr>
        <p:txBody>
          <a:bodyPr vert="horz" wrap="square" lIns="0" tIns="0" rIns="0" bIns="0" anchor="t" anchorCtr="0">
            <a:normAutofit/>
          </a:bodyPr>
          <a:lstStyle>
            <a:lvl1pPr marL="457200" marR="0" indent="-457200" algn="l" rtl="0" eaLnBrk="1" fontAlgn="auto">
              <a:lnSpc>
                <a:spcPct val="100000"/>
              </a:lnSpc>
              <a:spcBef>
                <a:spcPts val="0"/>
              </a:spcBef>
              <a:spcAft>
                <a:spcPts val="0"/>
              </a:spcAft>
              <a:buClrTx/>
              <a:buSzPts val="2000"/>
              <a:buFont typeface="Arial" panose="020B0604020202020204" pitchFamily="34" charset="0"/>
              <a:buNone/>
              <a:defRPr sz="200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00000"/>
              </a:lnSpc>
              <a:spcBef>
                <a:spcPts val="0"/>
              </a:spcBef>
              <a:spcAft>
                <a:spcPts val="0"/>
              </a:spcAft>
              <a:buClr>
                <a:schemeClr val="tx1">
                  <a:lumMod val="65000"/>
                  <a:lumOff val="35000"/>
                </a:schemeClr>
              </a:buClr>
              <a:buSzPts val="2000"/>
              <a:buFont typeface="Arial" panose="020B0604020202020204" pitchFamily="34" charset="0"/>
              <a:buNone/>
            </a:pPr>
            <a:r>
              <a:rPr lang="zh-CN" altLang="en-US"/>
              <a:t>单击此处编辑副标题</a:t>
            </a:r>
            <a:endParaRPr lang="zh-CN" altLang="en-US"/>
          </a:p>
        </p:txBody>
      </p:sp>
      <p:sp>
        <p:nvSpPr>
          <p:cNvPr id="2" name="标题 1"/>
          <p:cNvSpPr>
            <a:spLocks noGrp="1"/>
          </p:cNvSpPr>
          <p:nvPr>
            <p:ph type="title" idx="13" hasCustomPrompt="1"/>
            <p:custDataLst>
              <p:tags r:id="rId11"/>
            </p:custDataLst>
          </p:nvPr>
        </p:nvSpPr>
        <p:spPr>
          <a:xfrm>
            <a:off x="1006792" y="2291715"/>
            <a:ext cx="4359910" cy="1172210"/>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660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cxnSp>
        <p:nvCxnSpPr>
          <p:cNvPr id="17" name="直接连接符 16"/>
          <p:cNvCxnSpPr/>
          <p:nvPr userDrawn="1">
            <p:custDataLst>
              <p:tags r:id="rId12"/>
            </p:custDataLst>
          </p:nvPr>
        </p:nvCxnSpPr>
        <p:spPr>
          <a:xfrm>
            <a:off x="983297" y="4223385"/>
            <a:ext cx="4382770" cy="0"/>
          </a:xfrm>
          <a:prstGeom prst="line">
            <a:avLst/>
          </a:prstGeom>
          <a:ln w="127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768297"/>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768297"/>
          </a:xfrm>
          <a:prstGeom prst="rect">
            <a:avLst/>
          </a:prstGeom>
        </p:spPr>
      </p:pic>
      <p:sp>
        <p:nvSpPr>
          <p:cNvPr id="2" name="标题 1"/>
          <p:cNvSpPr>
            <a:spLocks noGrp="1"/>
          </p:cNvSpPr>
          <p:nvPr>
            <p:ph type="title"/>
            <p:custDataLst>
              <p:tags r:id="rId8"/>
            </p:custDataLst>
          </p:nvPr>
        </p:nvSpPr>
        <p:spPr>
          <a:xfrm>
            <a:off x="669882" y="443230"/>
            <a:ext cx="10852237"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075" y="303809"/>
            <a:ext cx="11607851"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768297"/>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768297"/>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482460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8" name="图片 7"/>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1471910" y="0"/>
            <a:ext cx="720090" cy="768297"/>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768297"/>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768297"/>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12192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768297"/>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768297"/>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2" name="图片 11"/>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1471910" y="6089703"/>
            <a:ext cx="720090" cy="768297"/>
          </a:xfrm>
          <a:prstGeom prst="rect">
            <a:avLst/>
          </a:prstGeom>
        </p:spPr>
      </p:pic>
      <p:pic>
        <p:nvPicPr>
          <p:cNvPr id="10" name="图片 9"/>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6089703"/>
            <a:ext cx="720090" cy="768297"/>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3691"/>
            <a:ext cx="12192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0571797" y="5129332"/>
            <a:ext cx="1620202" cy="1728668"/>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5129332"/>
            <a:ext cx="1620202" cy="1728668"/>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5224DD10-02F2-4D70-B581-AA6EA428FF58}"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p>
        </p:txBody>
      </p:sp>
      <p:sp>
        <p:nvSpPr>
          <p:cNvPr id="6" name="灯片编号占位符 5"/>
          <p:cNvSpPr>
            <a:spLocks noGrp="1"/>
          </p:cNvSpPr>
          <p:nvPr>
            <p:ph type="sldNum" sz="quarter" idx="12"/>
          </p:nvPr>
        </p:nvSpPr>
        <p:spPr/>
        <p:txBody>
          <a:bodyPr/>
          <a:lstStyle>
            <a:lvl1pPr>
              <a:defRPr/>
            </a:lvl1pPr>
          </a:lstStyle>
          <a:p>
            <a:fld id="{1DC496F9-C82A-484E-AECA-9D1220D18546}" type="slidenum">
              <a:rPr lang="zh-CN" altLang="en-US"/>
            </a:fld>
            <a:endParaRPr lang="zh-CN" alt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768297"/>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768297"/>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日期占位符 15"/>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6" name="文本占位符 5"/>
          <p:cNvSpPr>
            <a:spLocks noGrp="1"/>
          </p:cNvSpPr>
          <p:nvPr>
            <p:ph type="body" sz="quarter" idx="16" hasCustomPrompt="1"/>
            <p:custDataLst>
              <p:tags r:id="rId8"/>
            </p:custDataLst>
          </p:nvPr>
        </p:nvSpPr>
        <p:spPr>
          <a:xfrm>
            <a:off x="989330" y="4318635"/>
            <a:ext cx="4421505" cy="408940"/>
          </a:xfrm>
          <a:prstGeom prst="rect">
            <a:avLst/>
          </a:prstGeom>
        </p:spPr>
        <p:txBody>
          <a:bodyPr vert="horz" wrap="square" lIns="0" tIns="0" rIns="0" bIns="0" anchor="t" anchorCtr="0">
            <a:normAutofit/>
          </a:bodyPr>
          <a:lstStyle>
            <a:lvl1pPr marL="342900" marR="0" indent="-342900" algn="l" rtl="0" eaLnBrk="1" fontAlgn="auto">
              <a:lnSpc>
                <a:spcPct val="130000"/>
              </a:lnSpc>
              <a:spcBef>
                <a:spcPts val="0"/>
              </a:spcBef>
              <a:spcAft>
                <a:spcPts val="1000"/>
              </a:spcAft>
              <a:buClrTx/>
              <a:buSzPts val="1600"/>
              <a:buFont typeface="Arial" panose="020B0604020202020204" pitchFamily="34" charset="0"/>
              <a:buNone/>
              <a:defRPr sz="1600" b="0" spc="150">
                <a:solidFill>
                  <a:schemeClr val="bg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4" name="文本占位符 3"/>
          <p:cNvSpPr>
            <a:spLocks noGrp="1"/>
          </p:cNvSpPr>
          <p:nvPr>
            <p:ph type="body" sz="quarter" idx="15" hasCustomPrompt="1"/>
            <p:custDataLst>
              <p:tags r:id="rId9"/>
            </p:custDataLst>
          </p:nvPr>
        </p:nvSpPr>
        <p:spPr>
          <a:xfrm>
            <a:off x="989013" y="4727892"/>
            <a:ext cx="1910715" cy="408940"/>
          </a:xfrm>
          <a:prstGeom prst="rect">
            <a:avLst/>
          </a:prstGeom>
        </p:spPr>
        <p:txBody>
          <a:bodyPr vert="horz" wrap="square" lIns="0" tIns="0" rIns="0" bIns="0" anchor="t" anchorCtr="0">
            <a:normAutofit/>
          </a:bodyPr>
          <a:lstStyle>
            <a:lvl1pPr marL="342900" marR="0" indent="-342900" algn="l" rtl="0" eaLnBrk="1" fontAlgn="auto">
              <a:lnSpc>
                <a:spcPct val="130000"/>
              </a:lnSpc>
              <a:spcBef>
                <a:spcPts val="0"/>
              </a:spcBef>
              <a:spcAft>
                <a:spcPts val="1000"/>
              </a:spcAft>
              <a:buClrTx/>
              <a:buSzPts val="1600"/>
              <a:buFont typeface="Arial" panose="020B0604020202020204" pitchFamily="34" charset="0"/>
              <a:buNone/>
              <a:defRPr sz="1600" b="0" spc="150">
                <a:solidFill>
                  <a:schemeClr val="bg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3" name="标题 2"/>
          <p:cNvSpPr>
            <a:spLocks noGrp="1"/>
          </p:cNvSpPr>
          <p:nvPr>
            <p:ph type="ctrTitle" idx="14" hasCustomPrompt="1"/>
            <p:custDataLst>
              <p:tags r:id="rId10"/>
            </p:custDataLst>
          </p:nvPr>
        </p:nvSpPr>
        <p:spPr>
          <a:xfrm>
            <a:off x="989330" y="2360930"/>
            <a:ext cx="4509135" cy="970915"/>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5400" b="0" spc="600">
                <a:solidFill>
                  <a:schemeClr val="bg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
        <p:nvSpPr>
          <p:cNvPr id="2" name="副标题 1"/>
          <p:cNvSpPr>
            <a:spLocks noGrp="1"/>
          </p:cNvSpPr>
          <p:nvPr>
            <p:ph type="subTitle" idx="13" hasCustomPrompt="1"/>
            <p:custDataLst>
              <p:tags r:id="rId11"/>
            </p:custDataLst>
          </p:nvPr>
        </p:nvSpPr>
        <p:spPr>
          <a:xfrm>
            <a:off x="989330" y="3568065"/>
            <a:ext cx="4403725" cy="370205"/>
          </a:xfrm>
        </p:spPr>
        <p:txBody>
          <a:bodyPr vert="horz" wrap="square" lIns="0" tIns="0" rIns="0" bIns="0" anchor="t" anchorCtr="0">
            <a:normAutofit/>
          </a:bodyPr>
          <a:lstStyle>
            <a:lvl1pPr marL="0" marR="0" indent="0" algn="l" defTabSz="914400" rtl="0" eaLnBrk="1" fontAlgn="auto" latinLnBrk="0" hangingPunct="1">
              <a:lnSpc>
                <a:spcPct val="100000"/>
              </a:lnSpc>
              <a:spcBef>
                <a:spcPts val="0"/>
              </a:spcBef>
              <a:spcAft>
                <a:spcPts val="0"/>
              </a:spcAft>
              <a:buClrTx/>
              <a:buSzPts val="2000"/>
              <a:buFont typeface="Arial" panose="020B0604020202020204" pitchFamily="34" charset="0"/>
              <a:buNone/>
              <a:defRPr sz="2000" b="0" spc="200">
                <a:solidFill>
                  <a:schemeClr val="bg1"/>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01754"/>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01754"/>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1397000"/>
            <a:ext cx="3612445" cy="4064000"/>
          </a:xfrm>
          <a:prstGeom prst="rect">
            <a:avLst/>
          </a:prstGeom>
        </p:spPr>
      </p:pic>
      <p:sp>
        <p:nvSpPr>
          <p:cNvPr id="4" name="日期占位符 3"/>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ctrTitle" idx="13" hasCustomPrompt="1"/>
            <p:custDataLst>
              <p:tags r:id="rId8"/>
            </p:custDataLst>
          </p:nvPr>
        </p:nvSpPr>
        <p:spPr>
          <a:xfrm>
            <a:off x="3254375" y="2543224"/>
            <a:ext cx="5683250" cy="971550"/>
          </a:xfrm>
        </p:spPr>
        <p:txBody>
          <a:bodyPr vert="horz" wrap="square" lIns="0" tIns="0" rIns="0" bIns="0" anchor="ctr" anchorCtr="0">
            <a:normAutofit/>
          </a:bodyPr>
          <a:lstStyle>
            <a:lvl1pPr marL="0" marR="0" indent="0" algn="ctr" defTabSz="914400" rtl="0" eaLnBrk="1" fontAlgn="auto" latinLnBrk="0" hangingPunct="1">
              <a:lnSpc>
                <a:spcPct val="100000"/>
              </a:lnSpc>
              <a:spcBef>
                <a:spcPct val="0"/>
              </a:spcBef>
              <a:spcAft>
                <a:spcPts val="0"/>
              </a:spcAft>
              <a:buClrTx/>
              <a:buSzPts val="4800"/>
              <a:buFont typeface="Arial" panose="020B0604020202020204" pitchFamily="34" charset="0"/>
              <a:buNone/>
              <a:defRPr sz="4800" b="0" spc="500">
                <a:solidFill>
                  <a:schemeClr val="tx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01754"/>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01754"/>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01754"/>
          </a:xfrm>
          <a:prstGeom prst="rect">
            <a:avLst/>
          </a:prstGeom>
        </p:spPr>
      </p:pic>
      <p:pic>
        <p:nvPicPr>
          <p:cNvPr id="10" name="图片 9"/>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01754"/>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5"/>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7498080" y="2194560"/>
            <a:ext cx="4389120" cy="2468880"/>
          </a:xfrm>
          <a:prstGeom prst="rect">
            <a:avLst/>
          </a:prstGeom>
        </p:spPr>
      </p:pic>
      <p:sp>
        <p:nvSpPr>
          <p:cNvPr id="6" name="矩形 5"/>
          <p:cNvSpPr/>
          <p:nvPr userDrawn="1">
            <p:custDataLst>
              <p:tags r:id="rId5"/>
            </p:custDataLst>
          </p:nvPr>
        </p:nvSpPr>
        <p:spPr>
          <a:xfrm>
            <a:off x="0" y="0"/>
            <a:ext cx="7315200" cy="68580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2" name="标题 1"/>
          <p:cNvSpPr>
            <a:spLocks noGrp="1"/>
          </p:cNvSpPr>
          <p:nvPr>
            <p:ph type="title"/>
            <p:custDataLst>
              <p:tags r:id="rId6"/>
            </p:custDataLst>
          </p:nvPr>
        </p:nvSpPr>
        <p:spPr>
          <a:xfrm>
            <a:off x="669882" y="443230"/>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7"/>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9"/>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01754"/>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01754"/>
          </a:xfrm>
          <a:prstGeom prst="rect">
            <a:avLst/>
          </a:prstGeom>
        </p:spPr>
      </p:pic>
      <p:sp>
        <p:nvSpPr>
          <p:cNvPr id="2" name="标题 1"/>
          <p:cNvSpPr>
            <a:spLocks noGrp="1"/>
          </p:cNvSpPr>
          <p:nvPr>
            <p:ph type="title"/>
            <p:custDataLst>
              <p:tags r:id="rId8"/>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01754"/>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01754"/>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01754"/>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01754"/>
          </a:xfrm>
          <a:prstGeom prst="rect">
            <a:avLst/>
          </a:prstGeom>
        </p:spPr>
      </p:pic>
      <p:sp>
        <p:nvSpPr>
          <p:cNvPr id="3" name="日期占位符 2"/>
          <p:cNvSpPr>
            <a:spLocks noGrp="1"/>
          </p:cNvSpPr>
          <p:nvPr>
            <p:ph type="dt" sz="half" idx="10"/>
            <p:custDataLst>
              <p:tags r:id="rId8"/>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1397000"/>
            <a:ext cx="3612445" cy="4064000"/>
          </a:xfrm>
          <a:prstGeom prst="rect">
            <a:avLst/>
          </a:prstGeom>
        </p:spPr>
      </p:pic>
      <p:sp>
        <p:nvSpPr>
          <p:cNvPr id="4" name="日期占位符 3"/>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3" name="标题 2"/>
          <p:cNvSpPr>
            <a:spLocks noGrp="1"/>
          </p:cNvSpPr>
          <p:nvPr>
            <p:ph type="ctrTitle" idx="14" hasCustomPrompt="1"/>
            <p:custDataLst>
              <p:tags r:id="rId8"/>
            </p:custDataLst>
          </p:nvPr>
        </p:nvSpPr>
        <p:spPr>
          <a:xfrm>
            <a:off x="3312160" y="3244850"/>
            <a:ext cx="5567680" cy="835660"/>
          </a:xfrm>
        </p:spPr>
        <p:txBody>
          <a:bodyPr vert="horz" wrap="square" lIns="0" tIns="0" rIns="0" bIns="0" anchor="ctr" anchorCtr="0">
            <a:normAutofit/>
          </a:bodyPr>
          <a:lstStyle>
            <a:lvl1pPr marL="0" marR="0" indent="0" algn="dist" defTabSz="914400" rtl="0" eaLnBrk="1" fontAlgn="auto" latinLnBrk="0" hangingPunct="1">
              <a:lnSpc>
                <a:spcPct val="100000"/>
              </a:lnSpc>
              <a:spcBef>
                <a:spcPct val="0"/>
              </a:spcBef>
              <a:spcAft>
                <a:spcPts val="0"/>
              </a:spcAft>
              <a:buClrTx/>
              <a:buSzPts val="4000"/>
              <a:buFont typeface="Arial" panose="020B0604020202020204" pitchFamily="34" charset="0"/>
              <a:buNone/>
              <a:defRPr sz="4000" b="0" spc="400">
                <a:solidFill>
                  <a:schemeClr val="tx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
        <p:nvSpPr>
          <p:cNvPr id="2" name="副标题 1"/>
          <p:cNvSpPr>
            <a:spLocks noGrp="1"/>
          </p:cNvSpPr>
          <p:nvPr>
            <p:ph type="subTitle" idx="13" hasCustomPrompt="1"/>
            <p:custDataLst>
              <p:tags r:id="rId9"/>
            </p:custDataLst>
          </p:nvPr>
        </p:nvSpPr>
        <p:spPr>
          <a:xfrm>
            <a:off x="3312160" y="4283711"/>
            <a:ext cx="5567680" cy="734695"/>
          </a:xfrm>
        </p:spPr>
        <p:txBody>
          <a:bodyPr vert="horz" wrap="square" lIns="0" tIns="0" rIns="0" bIns="0" anchor="t" anchorCtr="0">
            <a:normAutofit/>
          </a:bodyPr>
          <a:lstStyle>
            <a:lvl1pPr marL="0" marR="0" indent="0" algn="ctr" defTabSz="914400" rtl="0" eaLnBrk="1" fontAlgn="auto" latinLnBrk="0" hangingPunct="1">
              <a:lnSpc>
                <a:spcPct val="130000"/>
              </a:lnSpc>
              <a:spcBef>
                <a:spcPts val="0"/>
              </a:spcBef>
              <a:spcAft>
                <a:spcPts val="0"/>
              </a:spcAft>
              <a:buClrTx/>
              <a:buSzPts val="1600"/>
              <a:buFont typeface="Arial" panose="020B0604020202020204" pitchFamily="34" charset="0"/>
              <a:buNone/>
              <a:defRPr sz="1600" b="0" spc="200">
                <a:solidFill>
                  <a:schemeClr val="tx1"/>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日期占位符 2"/>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文本占位符 6"/>
          <p:cNvSpPr>
            <a:spLocks noGrp="1"/>
          </p:cNvSpPr>
          <p:nvPr>
            <p:ph type="body" idx="14" hasCustomPrompt="1"/>
            <p:custDataLst>
              <p:tags r:id="rId8"/>
            </p:custDataLst>
          </p:nvPr>
        </p:nvSpPr>
        <p:spPr>
          <a:xfrm>
            <a:off x="1456823" y="4219575"/>
            <a:ext cx="3849103" cy="370205"/>
          </a:xfrm>
        </p:spPr>
        <p:txBody>
          <a:bodyPr vert="horz" wrap="square" lIns="0" tIns="0" rIns="0" bIns="0" anchor="t" anchorCtr="0">
            <a:normAutofit/>
          </a:bodyPr>
          <a:lstStyle>
            <a:lvl1pPr marL="457200" marR="0" indent="-457200" algn="l" rtl="0" eaLnBrk="1" fontAlgn="auto">
              <a:lnSpc>
                <a:spcPct val="100000"/>
              </a:lnSpc>
              <a:spcBef>
                <a:spcPts val="0"/>
              </a:spcBef>
              <a:spcAft>
                <a:spcPts val="0"/>
              </a:spcAft>
              <a:buClrTx/>
              <a:buSzPts val="2000"/>
              <a:buFont typeface="Arial" panose="020B0604020202020204" pitchFamily="34" charset="0"/>
              <a:buNone/>
              <a:defRPr sz="2000" b="0" spc="200">
                <a:solidFill>
                  <a:schemeClr val="bg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00000"/>
              </a:lnSpc>
              <a:spcBef>
                <a:spcPts val="0"/>
              </a:spcBef>
              <a:spcAft>
                <a:spcPts val="0"/>
              </a:spcAft>
              <a:buClr>
                <a:schemeClr val="tx1">
                  <a:lumMod val="65000"/>
                  <a:lumOff val="35000"/>
                </a:schemeClr>
              </a:buClr>
              <a:buSzPts val="2000"/>
              <a:buFont typeface="Arial" panose="020B0604020202020204" pitchFamily="34" charset="0"/>
              <a:buNone/>
            </a:pPr>
            <a:r>
              <a:rPr lang="zh-CN" altLang="en-US"/>
              <a:t>单击此处编辑副标题</a:t>
            </a:r>
            <a:endParaRPr lang="zh-CN" altLang="en-US"/>
          </a:p>
        </p:txBody>
      </p:sp>
      <p:sp>
        <p:nvSpPr>
          <p:cNvPr id="2" name="标题 1"/>
          <p:cNvSpPr>
            <a:spLocks noGrp="1"/>
          </p:cNvSpPr>
          <p:nvPr>
            <p:ph type="title" idx="13" hasCustomPrompt="1"/>
            <p:custDataLst>
              <p:tags r:id="rId9"/>
            </p:custDataLst>
          </p:nvPr>
        </p:nvSpPr>
        <p:spPr>
          <a:xfrm>
            <a:off x="1456823" y="2842895"/>
            <a:ext cx="3849103" cy="1172210"/>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6600" b="0" spc="700">
                <a:solidFill>
                  <a:schemeClr val="bg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01754"/>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01754"/>
          </a:xfrm>
          <a:prstGeom prst="rect">
            <a:avLst/>
          </a:prstGeom>
        </p:spPr>
      </p:pic>
      <p:sp>
        <p:nvSpPr>
          <p:cNvPr id="2" name="标题 1"/>
          <p:cNvSpPr>
            <a:spLocks noGrp="1"/>
          </p:cNvSpPr>
          <p:nvPr>
            <p:ph type="title"/>
            <p:custDataLst>
              <p:tags r:id="rId8"/>
            </p:custDataLst>
          </p:nvPr>
        </p:nvSpPr>
        <p:spPr>
          <a:xfrm>
            <a:off x="669882" y="443230"/>
            <a:ext cx="10852237"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075" y="303809"/>
            <a:ext cx="11607851" cy="6250382"/>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01754"/>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01754"/>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4824603" cy="68580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8" name="图片 7"/>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1471910" y="0"/>
            <a:ext cx="720090" cy="601754"/>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000" cy="2664333"/>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01754"/>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01754"/>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12192000" cy="1829029"/>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01754"/>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01754"/>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2" name="图片 11"/>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1471910" y="6256246"/>
            <a:ext cx="720090" cy="601754"/>
          </a:xfrm>
          <a:prstGeom prst="rect">
            <a:avLst/>
          </a:prstGeom>
        </p:spPr>
      </p:pic>
      <p:pic>
        <p:nvPicPr>
          <p:cNvPr id="10" name="图片 9"/>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6256246"/>
            <a:ext cx="720090" cy="601754"/>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3691"/>
            <a:ext cx="12192000" cy="4950618"/>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0571797" y="5504055"/>
            <a:ext cx="1620202" cy="1353945"/>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5504055"/>
            <a:ext cx="1620202" cy="1353945"/>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768297"/>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768297"/>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768297"/>
          </a:xfrm>
          <a:prstGeom prst="rect">
            <a:avLst/>
          </a:prstGeom>
        </p:spPr>
      </p:pic>
      <p:pic>
        <p:nvPicPr>
          <p:cNvPr id="10" name="图片 9"/>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768297"/>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5"/>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304800" y="2194560"/>
            <a:ext cx="4389120" cy="2468880"/>
          </a:xfrm>
          <a:prstGeom prst="rect">
            <a:avLst/>
          </a:prstGeom>
        </p:spPr>
      </p:pic>
      <p:sp>
        <p:nvSpPr>
          <p:cNvPr id="6" name="矩形 5"/>
          <p:cNvSpPr/>
          <p:nvPr userDrawn="1">
            <p:custDataLst>
              <p:tags r:id="rId5"/>
            </p:custDataLst>
          </p:nvPr>
        </p:nvSpPr>
        <p:spPr>
          <a:xfrm>
            <a:off x="4876800" y="0"/>
            <a:ext cx="7315200"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2" name="标题 1"/>
          <p:cNvSpPr>
            <a:spLocks noGrp="1"/>
          </p:cNvSpPr>
          <p:nvPr>
            <p:ph type="title"/>
            <p:custDataLst>
              <p:tags r:id="rId6"/>
            </p:custDataLst>
          </p:nvPr>
        </p:nvSpPr>
        <p:spPr>
          <a:xfrm>
            <a:off x="669882" y="443230"/>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7"/>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9"/>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768297"/>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768297"/>
          </a:xfrm>
          <a:prstGeom prst="rect">
            <a:avLst/>
          </a:prstGeom>
        </p:spPr>
      </p:pic>
      <p:sp>
        <p:nvSpPr>
          <p:cNvPr id="2" name="标题 1"/>
          <p:cNvSpPr>
            <a:spLocks noGrp="1"/>
          </p:cNvSpPr>
          <p:nvPr>
            <p:ph type="title"/>
            <p:custDataLst>
              <p:tags r:id="rId8"/>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768297"/>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768297"/>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tags" Target="../tags/tag142.xml"/><Relationship Id="rId24" Type="http://schemas.openxmlformats.org/officeDocument/2006/relationships/tags" Target="../tags/tag141.xml"/><Relationship Id="rId23" Type="http://schemas.openxmlformats.org/officeDocument/2006/relationships/tags" Target="../tags/tag140.xml"/><Relationship Id="rId22" Type="http://schemas.openxmlformats.org/officeDocument/2006/relationships/tags" Target="../tags/tag139.xml"/><Relationship Id="rId21" Type="http://schemas.openxmlformats.org/officeDocument/2006/relationships/tags" Target="../tags/tag138.xml"/><Relationship Id="rId20" Type="http://schemas.openxmlformats.org/officeDocument/2006/relationships/tags" Target="../tags/tag137.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 Type="http://schemas.openxmlformats.org/officeDocument/2006/relationships/slideLayout" Target="../slideLayouts/slideLayout22.xml"/><Relationship Id="rId25" Type="http://schemas.openxmlformats.org/officeDocument/2006/relationships/theme" Target="../theme/theme2.xml"/><Relationship Id="rId24" Type="http://schemas.openxmlformats.org/officeDocument/2006/relationships/tags" Target="../tags/tag281.xml"/><Relationship Id="rId23" Type="http://schemas.openxmlformats.org/officeDocument/2006/relationships/tags" Target="../tags/tag280.xml"/><Relationship Id="rId22" Type="http://schemas.openxmlformats.org/officeDocument/2006/relationships/tags" Target="../tags/tag279.xml"/><Relationship Id="rId21" Type="http://schemas.openxmlformats.org/officeDocument/2006/relationships/tags" Target="../tags/tag278.xml"/><Relationship Id="rId20" Type="http://schemas.openxmlformats.org/officeDocument/2006/relationships/tags" Target="../tags/tag277.xml"/><Relationship Id="rId2" Type="http://schemas.openxmlformats.org/officeDocument/2006/relationships/slideLayout" Target="../slideLayouts/slideLayout21.xml"/><Relationship Id="rId19" Type="http://schemas.openxmlformats.org/officeDocument/2006/relationships/tags" Target="../tags/tag276.xml"/><Relationship Id="rId18" Type="http://schemas.openxmlformats.org/officeDocument/2006/relationships/slideLayout" Target="../slideLayouts/slideLayout37.xml"/><Relationship Id="rId17" Type="http://schemas.openxmlformats.org/officeDocument/2006/relationships/slideLayout" Target="../slideLayouts/slideLayout36.xml"/><Relationship Id="rId16" Type="http://schemas.openxmlformats.org/officeDocument/2006/relationships/slideLayout" Target="../slideLayouts/slideLayout35.xml"/><Relationship Id="rId15" Type="http://schemas.openxmlformats.org/officeDocument/2006/relationships/slideLayout" Target="../slideLayouts/slideLayout34.xml"/><Relationship Id="rId14" Type="http://schemas.openxmlformats.org/officeDocument/2006/relationships/slideLayout" Target="../slideLayouts/slideLayout33.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3.xml"/><Relationship Id="rId1" Type="http://schemas.openxmlformats.org/officeDocument/2006/relationships/tags" Target="../tags/tag282.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7.jpe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tags" Target="../tags/tag286.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22.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image" Target="../media/image49.png"/><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0.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image" Target="../media/image5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4.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5.jpeg"/></Relationships>
</file>

<file path=ppt/slides/_rels/slide2.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25.xml"/><Relationship Id="rId4" Type="http://schemas.openxmlformats.org/officeDocument/2006/relationships/tags" Target="../tags/tag284.xml"/><Relationship Id="rId3" Type="http://schemas.openxmlformats.org/officeDocument/2006/relationships/image" Target="../media/image12.wmf"/><Relationship Id="rId2" Type="http://schemas.openxmlformats.org/officeDocument/2006/relationships/oleObject" Target="../embeddings/oleObject1.bin"/><Relationship Id="rId1"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6.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7.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8.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1.png"/><Relationship Id="rId1" Type="http://schemas.openxmlformats.org/officeDocument/2006/relationships/image" Target="../media/image60.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2.jpe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6.png"/><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image" Target="../media/image6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285.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7.jpeg"/></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9.xml"/><Relationship Id="rId4" Type="http://schemas.openxmlformats.org/officeDocument/2006/relationships/image" Target="../media/image71.png"/><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image" Target="../media/image68.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image" Target="../media/image72.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5.pn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image" Target="../media/image76.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9.xml"/><Relationship Id="rId2" Type="http://schemas.openxmlformats.org/officeDocument/2006/relationships/image" Target="../media/image78.png"/><Relationship Id="rId1" Type="http://schemas.openxmlformats.org/officeDocument/2006/relationships/image" Target="../media/image7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13.jpeg"/></Relationships>
</file>

<file path=ppt/slides/_rels/slide40.xml.rels><?xml version="1.0" encoding="UTF-8" standalone="yes"?>
<Relationships xmlns="http://schemas.openxmlformats.org/package/2006/relationships"><Relationship Id="rId7" Type="http://schemas.openxmlformats.org/officeDocument/2006/relationships/slideLayout" Target="../slideLayouts/slideLayout11.xml"/><Relationship Id="rId6" Type="http://schemas.openxmlformats.org/officeDocument/2006/relationships/tags" Target="../tags/tag292.xml"/><Relationship Id="rId5" Type="http://schemas.openxmlformats.org/officeDocument/2006/relationships/tags" Target="../tags/tag291.xml"/><Relationship Id="rId4" Type="http://schemas.openxmlformats.org/officeDocument/2006/relationships/tags" Target="../tags/tag290.xml"/><Relationship Id="rId3" Type="http://schemas.openxmlformats.org/officeDocument/2006/relationships/tags" Target="../tags/tag289.xml"/><Relationship Id="rId2" Type="http://schemas.openxmlformats.org/officeDocument/2006/relationships/tags" Target="../tags/tag288.xml"/><Relationship Id="rId1" Type="http://schemas.openxmlformats.org/officeDocument/2006/relationships/tags" Target="../tags/tag28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293.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294.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295.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296.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297.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298.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299.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300.xml"/><Relationship Id="rId2" Type="http://schemas.openxmlformats.org/officeDocument/2006/relationships/image" Target="../media/image81.png"/><Relationship Id="rId1" Type="http://schemas.openxmlformats.org/officeDocument/2006/relationships/image" Target="../media/image80.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30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4.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30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303.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304.xml"/><Relationship Id="rId1" Type="http://schemas.openxmlformats.org/officeDocument/2006/relationships/image" Target="../media/image82.emf"/></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305.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306.xml"/></Relationships>
</file>

<file path=ppt/slides/_rels/slide55.xml.rels><?xml version="1.0" encoding="UTF-8" standalone="yes"?>
<Relationships xmlns="http://schemas.openxmlformats.org/package/2006/relationships"><Relationship Id="rId7" Type="http://schemas.openxmlformats.org/officeDocument/2006/relationships/slideLayout" Target="../slideLayouts/slideLayout11.xml"/><Relationship Id="rId6" Type="http://schemas.openxmlformats.org/officeDocument/2006/relationships/tags" Target="../tags/tag312.xml"/><Relationship Id="rId5" Type="http://schemas.openxmlformats.org/officeDocument/2006/relationships/tags" Target="../tags/tag311.xml"/><Relationship Id="rId4" Type="http://schemas.openxmlformats.org/officeDocument/2006/relationships/tags" Target="../tags/tag310.xml"/><Relationship Id="rId3" Type="http://schemas.openxmlformats.org/officeDocument/2006/relationships/tags" Target="../tags/tag309.xml"/><Relationship Id="rId2" Type="http://schemas.openxmlformats.org/officeDocument/2006/relationships/tags" Target="../tags/tag308.xml"/><Relationship Id="rId1" Type="http://schemas.openxmlformats.org/officeDocument/2006/relationships/tags" Target="../tags/tag307.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jpeg"/><Relationship Id="rId1"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5"/>
            <p:custDataLst>
              <p:tags r:id="rId1"/>
            </p:custDataLst>
          </p:nvPr>
        </p:nvSpPr>
        <p:spPr>
          <a:xfrm>
            <a:off x="3019425" y="4313555"/>
            <a:ext cx="5649595" cy="1052830"/>
          </a:xfrm>
        </p:spPr>
        <p:txBody>
          <a:bodyPr wrap="square">
            <a:normAutofit lnSpcReduction="10000"/>
          </a:bodyPr>
          <a:lstStyle/>
          <a:p>
            <a:pPr marL="0" indent="0" algn="ctr"/>
            <a:r>
              <a:rPr lang="zh-CN" altLang="en-US" sz="2800" dirty="0">
                <a:solidFill>
                  <a:schemeClr val="tx1">
                    <a:lumMod val="65000"/>
                    <a:lumOff val="35000"/>
                  </a:schemeClr>
                </a:solidFill>
              </a:rPr>
              <a:t>示范区税务局税政二股</a:t>
            </a:r>
            <a:endParaRPr lang="zh-CN" altLang="en-US" sz="2800" dirty="0">
              <a:solidFill>
                <a:schemeClr val="tx1">
                  <a:lumMod val="65000"/>
                  <a:lumOff val="35000"/>
                </a:schemeClr>
              </a:solidFill>
            </a:endParaRPr>
          </a:p>
          <a:p>
            <a:pPr marL="0" indent="0" algn="ctr"/>
            <a:r>
              <a:rPr lang="en-US" altLang="zh-CN" sz="2800" dirty="0">
                <a:solidFill>
                  <a:schemeClr val="tx1">
                    <a:lumMod val="65000"/>
                    <a:lumOff val="35000"/>
                  </a:schemeClr>
                </a:solidFill>
              </a:rPr>
              <a:t>2020</a:t>
            </a:r>
            <a:r>
              <a:rPr lang="zh-CN" altLang="en-US" sz="2800" dirty="0">
                <a:solidFill>
                  <a:schemeClr val="tx1">
                    <a:lumMod val="65000"/>
                    <a:lumOff val="35000"/>
                  </a:schemeClr>
                </a:solidFill>
              </a:rPr>
              <a:t>年</a:t>
            </a:r>
            <a:r>
              <a:rPr lang="en-US" altLang="zh-CN" sz="2800" dirty="0">
                <a:solidFill>
                  <a:schemeClr val="tx1">
                    <a:lumMod val="65000"/>
                    <a:lumOff val="35000"/>
                  </a:schemeClr>
                </a:solidFill>
              </a:rPr>
              <a:t>4</a:t>
            </a:r>
            <a:r>
              <a:rPr lang="zh-CN" altLang="en-US" sz="2800" dirty="0">
                <a:solidFill>
                  <a:schemeClr val="tx1">
                    <a:lumMod val="65000"/>
                    <a:lumOff val="35000"/>
                  </a:schemeClr>
                </a:solidFill>
              </a:rPr>
              <a:t>月</a:t>
            </a:r>
            <a:endParaRPr lang="zh-CN" altLang="en-US" sz="2800" dirty="0">
              <a:solidFill>
                <a:schemeClr val="tx1">
                  <a:lumMod val="65000"/>
                  <a:lumOff val="35000"/>
                </a:schemeClr>
              </a:solidFill>
            </a:endParaRPr>
          </a:p>
        </p:txBody>
      </p:sp>
      <p:sp>
        <p:nvSpPr>
          <p:cNvPr id="2" name="标题 1"/>
          <p:cNvSpPr>
            <a:spLocks noGrp="1"/>
          </p:cNvSpPr>
          <p:nvPr/>
        </p:nvSpPr>
        <p:spPr>
          <a:xfrm>
            <a:off x="1524000" y="812165"/>
            <a:ext cx="9144000" cy="26981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70000"/>
              </a:lnSpc>
            </a:pPr>
            <a:r>
              <a:rPr lang="en-US" altLang="zh-CN" sz="4800" b="1" dirty="0" smtClean="0"/>
              <a:t>2019</a:t>
            </a:r>
            <a:r>
              <a:rPr lang="zh-CN" altLang="en-US" sz="4800" b="1" dirty="0" smtClean="0"/>
              <a:t>年度个人所得税综合所得</a:t>
            </a:r>
            <a:endParaRPr lang="zh-CN" altLang="en-US" sz="4800" b="1" dirty="0"/>
          </a:p>
          <a:p>
            <a:pPr>
              <a:lnSpc>
                <a:spcPct val="170000"/>
              </a:lnSpc>
            </a:pPr>
            <a:r>
              <a:rPr lang="zh-CN" altLang="en-US" sz="4800" b="1" dirty="0"/>
              <a:t>汇算清缴</a:t>
            </a:r>
            <a:r>
              <a:rPr lang="zh-CN" altLang="en-US" sz="4800" b="1" dirty="0" smtClean="0"/>
              <a:t>申报操作</a:t>
            </a:r>
            <a:endParaRPr lang="zh-CN" altLang="en-US" sz="4800" b="1" dirty="0"/>
          </a:p>
        </p:txBody>
      </p:sp>
    </p:spTree>
    <p:custDataLst>
      <p:tags r:id="rId2"/>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altLang="zh-CN"/>
              <a:t>大病医疗专项附加扣除填报：</a:t>
            </a:r>
            <a:endParaRPr altLang="zh-CN"/>
          </a:p>
        </p:txBody>
      </p:sp>
      <p:pic>
        <p:nvPicPr>
          <p:cNvPr id="10" name="内容占位符 9"/>
          <p:cNvPicPr>
            <a:picLocks noGrp="1" noChangeAspect="1"/>
          </p:cNvPicPr>
          <p:nvPr>
            <p:ph idx="1"/>
          </p:nvPr>
        </p:nvPicPr>
        <p:blipFill>
          <a:blip r:embed="rId1" cstate="print"/>
          <a:stretch>
            <a:fillRect/>
          </a:stretch>
        </p:blipFill>
        <p:spPr>
          <a:xfrm>
            <a:off x="830580" y="918845"/>
            <a:ext cx="2486660" cy="5388610"/>
          </a:xfrm>
          <a:prstGeom prst="rect">
            <a:avLst/>
          </a:prstGeom>
        </p:spPr>
      </p:pic>
      <p:pic>
        <p:nvPicPr>
          <p:cNvPr id="11" name="图片 10"/>
          <p:cNvPicPr>
            <a:picLocks noChangeAspect="1"/>
          </p:cNvPicPr>
          <p:nvPr/>
        </p:nvPicPr>
        <p:blipFill>
          <a:blip r:embed="rId2" cstate="print"/>
          <a:stretch>
            <a:fillRect/>
          </a:stretch>
        </p:blipFill>
        <p:spPr>
          <a:xfrm>
            <a:off x="3525520" y="902335"/>
            <a:ext cx="2649220" cy="5389245"/>
          </a:xfrm>
          <a:prstGeom prst="rect">
            <a:avLst/>
          </a:prstGeom>
        </p:spPr>
      </p:pic>
      <p:pic>
        <p:nvPicPr>
          <p:cNvPr id="12" name="图片 11"/>
          <p:cNvPicPr>
            <a:picLocks noChangeAspect="1"/>
          </p:cNvPicPr>
          <p:nvPr/>
        </p:nvPicPr>
        <p:blipFill>
          <a:blip r:embed="rId3" cstate="print"/>
          <a:stretch>
            <a:fillRect/>
          </a:stretch>
        </p:blipFill>
        <p:spPr>
          <a:xfrm>
            <a:off x="6383020" y="885190"/>
            <a:ext cx="2691130" cy="5422900"/>
          </a:xfrm>
          <a:prstGeom prst="rect">
            <a:avLst/>
          </a:prstGeom>
        </p:spPr>
      </p:pic>
      <p:pic>
        <p:nvPicPr>
          <p:cNvPr id="13" name="图片 12"/>
          <p:cNvPicPr>
            <a:picLocks noChangeAspect="1"/>
          </p:cNvPicPr>
          <p:nvPr/>
        </p:nvPicPr>
        <p:blipFill>
          <a:blip r:embed="rId4" cstate="print"/>
          <a:stretch>
            <a:fillRect/>
          </a:stretch>
        </p:blipFill>
        <p:spPr>
          <a:xfrm>
            <a:off x="9342120" y="885190"/>
            <a:ext cx="2564130" cy="55562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altLang="zh-CN">
                <a:sym typeface="+mn-ea"/>
              </a:rPr>
              <a:t>大病医疗专项附加扣除填报：</a:t>
            </a:r>
            <a:br>
              <a:rPr altLang="zh-CN"/>
            </a:br>
            <a:endParaRPr lang="zh-CN" altLang="en-US"/>
          </a:p>
        </p:txBody>
      </p:sp>
      <p:pic>
        <p:nvPicPr>
          <p:cNvPr id="4" name="内容占位符 3"/>
          <p:cNvPicPr>
            <a:picLocks noGrp="1" noChangeAspect="1"/>
          </p:cNvPicPr>
          <p:nvPr>
            <p:ph idx="1"/>
            <p:custDataLst>
              <p:tags r:id="rId1"/>
            </p:custDataLst>
          </p:nvPr>
        </p:nvPicPr>
        <p:blipFill>
          <a:blip r:embed="rId2" cstate="print"/>
          <a:stretch>
            <a:fillRect/>
          </a:stretch>
        </p:blipFill>
        <p:spPr>
          <a:xfrm>
            <a:off x="534035" y="885190"/>
            <a:ext cx="2486660" cy="5388610"/>
          </a:xfrm>
          <a:prstGeom prst="rect">
            <a:avLst/>
          </a:prstGeom>
        </p:spPr>
      </p:pic>
      <p:pic>
        <p:nvPicPr>
          <p:cNvPr id="5" name="图片 4"/>
          <p:cNvPicPr>
            <a:picLocks noChangeAspect="1"/>
          </p:cNvPicPr>
          <p:nvPr/>
        </p:nvPicPr>
        <p:blipFill>
          <a:blip r:embed="rId3" cstate="print"/>
          <a:stretch>
            <a:fillRect/>
          </a:stretch>
        </p:blipFill>
        <p:spPr>
          <a:xfrm>
            <a:off x="3020695" y="885190"/>
            <a:ext cx="3049905" cy="5513070"/>
          </a:xfrm>
          <a:prstGeom prst="rect">
            <a:avLst/>
          </a:prstGeom>
        </p:spPr>
      </p:pic>
      <p:pic>
        <p:nvPicPr>
          <p:cNvPr id="7" name="图片 6" descr="医疗服务平台2"/>
          <p:cNvPicPr>
            <a:picLocks noChangeAspect="1"/>
          </p:cNvPicPr>
          <p:nvPr/>
        </p:nvPicPr>
        <p:blipFill>
          <a:blip r:embed="rId4" cstate="print"/>
          <a:stretch>
            <a:fillRect/>
          </a:stretch>
        </p:blipFill>
        <p:spPr>
          <a:xfrm>
            <a:off x="8997315" y="880745"/>
            <a:ext cx="2350770" cy="5096510"/>
          </a:xfrm>
          <a:prstGeom prst="rect">
            <a:avLst/>
          </a:prstGeom>
        </p:spPr>
      </p:pic>
      <p:pic>
        <p:nvPicPr>
          <p:cNvPr id="8" name="图片 7"/>
          <p:cNvPicPr>
            <a:picLocks noChangeAspect="1"/>
          </p:cNvPicPr>
          <p:nvPr/>
        </p:nvPicPr>
        <p:blipFill>
          <a:blip r:embed="rId5" cstate="print"/>
          <a:stretch>
            <a:fillRect/>
          </a:stretch>
        </p:blipFill>
        <p:spPr>
          <a:xfrm>
            <a:off x="6188710" y="885190"/>
            <a:ext cx="2606040" cy="5513070"/>
          </a:xfrm>
          <a:prstGeom prst="rect">
            <a:avLst/>
          </a:prstGeom>
        </p:spPr>
      </p:pic>
      <p:sp>
        <p:nvSpPr>
          <p:cNvPr id="9" name="文本框 8"/>
          <p:cNvSpPr txBox="1"/>
          <p:nvPr/>
        </p:nvSpPr>
        <p:spPr>
          <a:xfrm>
            <a:off x="9119235" y="4486910"/>
            <a:ext cx="2145030" cy="1476375"/>
          </a:xfrm>
          <a:prstGeom prst="rect">
            <a:avLst/>
          </a:prstGeom>
          <a:noFill/>
        </p:spPr>
        <p:txBody>
          <a:bodyPr wrap="square" rtlCol="0">
            <a:spAutoFit/>
          </a:bodyPr>
          <a:lstStyle/>
          <a:p>
            <a:r>
              <a:rPr lang="zh-CN" altLang="en-US">
                <a:solidFill>
                  <a:srgbClr val="FF0000"/>
                </a:solidFill>
                <a:effectLst>
                  <a:outerShdw blurRad="38100" dist="19050" dir="2700000" algn="tl" rotWithShape="0">
                    <a:schemeClr val="dk1">
                      <a:alpha val="40000"/>
                    </a:schemeClr>
                  </a:outerShdw>
                </a:effectLst>
              </a:rPr>
              <a:t>扣除金额有数据时，方可在个人所得税</a:t>
            </a:r>
            <a:r>
              <a:rPr lang="en-US" altLang="zh-CN">
                <a:solidFill>
                  <a:srgbClr val="FF0000"/>
                </a:solidFill>
                <a:effectLst>
                  <a:outerShdw blurRad="38100" dist="19050" dir="2700000" algn="tl" rotWithShape="0">
                    <a:schemeClr val="dk1">
                      <a:alpha val="40000"/>
                    </a:schemeClr>
                  </a:outerShdw>
                </a:effectLst>
              </a:rPr>
              <a:t>APP</a:t>
            </a:r>
            <a:r>
              <a:rPr lang="zh-CN" altLang="en-US">
                <a:solidFill>
                  <a:srgbClr val="FF0000"/>
                </a:solidFill>
                <a:effectLst>
                  <a:outerShdw blurRad="38100" dist="19050" dir="2700000" algn="tl" rotWithShape="0">
                    <a:schemeClr val="dk1">
                      <a:alpha val="40000"/>
                    </a:schemeClr>
                  </a:outerShdw>
                </a:effectLst>
              </a:rPr>
              <a:t>中填报享受扣除，否则不符合享受条件。</a:t>
            </a:r>
            <a:endParaRPr lang="zh-CN" altLang="en-US">
              <a:solidFill>
                <a:srgbClr val="FF0000"/>
              </a:solidFill>
              <a:effectLst>
                <a:outerShdw blurRad="38100" dist="19050" dir="2700000" algn="tl" rotWithShape="0">
                  <a:schemeClr val="dk1">
                    <a:alpha val="40000"/>
                  </a:scheme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altLang="zh-CN">
                <a:sym typeface="+mn-ea"/>
              </a:rPr>
              <a:t>大病医疗专项附加扣除填报：</a:t>
            </a:r>
            <a:endParaRPr lang="zh-CN" altLang="en-US"/>
          </a:p>
        </p:txBody>
      </p:sp>
      <p:pic>
        <p:nvPicPr>
          <p:cNvPr id="5" name="内容占位符 4"/>
          <p:cNvPicPr>
            <a:picLocks noGrp="1" noChangeAspect="1"/>
          </p:cNvPicPr>
          <p:nvPr>
            <p:ph idx="1"/>
          </p:nvPr>
        </p:nvPicPr>
        <p:blipFill>
          <a:blip r:embed="rId1" cstate="print"/>
          <a:stretch>
            <a:fillRect/>
          </a:stretch>
        </p:blipFill>
        <p:spPr>
          <a:xfrm>
            <a:off x="5729161" y="876366"/>
            <a:ext cx="2712085" cy="5007610"/>
          </a:xfrm>
          <a:prstGeom prst="rect">
            <a:avLst/>
          </a:prstGeom>
        </p:spPr>
      </p:pic>
      <p:pic>
        <p:nvPicPr>
          <p:cNvPr id="6" name="图片 5"/>
          <p:cNvPicPr>
            <a:picLocks noChangeAspect="1"/>
          </p:cNvPicPr>
          <p:nvPr/>
        </p:nvPicPr>
        <p:blipFill>
          <a:blip r:embed="rId2" cstate="print"/>
          <a:stretch>
            <a:fillRect/>
          </a:stretch>
        </p:blipFill>
        <p:spPr>
          <a:xfrm>
            <a:off x="8615045" y="840740"/>
            <a:ext cx="2606675" cy="5104765"/>
          </a:xfrm>
          <a:prstGeom prst="rect">
            <a:avLst/>
          </a:prstGeom>
        </p:spPr>
      </p:pic>
      <p:pic>
        <p:nvPicPr>
          <p:cNvPr id="8" name="图片 7"/>
          <p:cNvPicPr>
            <a:picLocks noChangeAspect="1"/>
          </p:cNvPicPr>
          <p:nvPr/>
        </p:nvPicPr>
        <p:blipFill>
          <a:blip r:embed="rId3" cstate="print"/>
          <a:stretch>
            <a:fillRect/>
          </a:stretch>
        </p:blipFill>
        <p:spPr>
          <a:xfrm>
            <a:off x="897255" y="911225"/>
            <a:ext cx="2606040" cy="496379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a:t>残疾、孤老、烈属信息填报：</a:t>
            </a:r>
            <a:endParaRPr lang="en-US" altLang="zh-CN"/>
          </a:p>
        </p:txBody>
      </p:sp>
      <p:pic>
        <p:nvPicPr>
          <p:cNvPr id="5" name="内容占位符 4"/>
          <p:cNvPicPr>
            <a:picLocks noGrp="1" noChangeAspect="1"/>
          </p:cNvPicPr>
          <p:nvPr>
            <p:ph idx="1"/>
          </p:nvPr>
        </p:nvPicPr>
        <p:blipFill>
          <a:blip r:embed="rId1" cstate="print"/>
          <a:stretch>
            <a:fillRect/>
          </a:stretch>
        </p:blipFill>
        <p:spPr>
          <a:xfrm>
            <a:off x="669925" y="885190"/>
            <a:ext cx="2486660" cy="5388610"/>
          </a:xfrm>
          <a:prstGeom prst="rect">
            <a:avLst/>
          </a:prstGeom>
        </p:spPr>
      </p:pic>
      <p:pic>
        <p:nvPicPr>
          <p:cNvPr id="6" name="图片 5"/>
          <p:cNvPicPr>
            <a:picLocks noChangeAspect="1"/>
          </p:cNvPicPr>
          <p:nvPr/>
        </p:nvPicPr>
        <p:blipFill>
          <a:blip r:embed="rId2" cstate="print"/>
          <a:stretch>
            <a:fillRect/>
          </a:stretch>
        </p:blipFill>
        <p:spPr>
          <a:xfrm>
            <a:off x="3407410" y="885190"/>
            <a:ext cx="2757170" cy="5511800"/>
          </a:xfrm>
          <a:prstGeom prst="rect">
            <a:avLst/>
          </a:prstGeom>
        </p:spPr>
      </p:pic>
      <p:pic>
        <p:nvPicPr>
          <p:cNvPr id="7" name="图片 6"/>
          <p:cNvPicPr>
            <a:picLocks noChangeAspect="1"/>
          </p:cNvPicPr>
          <p:nvPr/>
        </p:nvPicPr>
        <p:blipFill>
          <a:blip r:embed="rId3" cstate="print"/>
          <a:stretch>
            <a:fillRect/>
          </a:stretch>
        </p:blipFill>
        <p:spPr>
          <a:xfrm>
            <a:off x="6414135" y="885190"/>
            <a:ext cx="2933700" cy="5388610"/>
          </a:xfrm>
          <a:prstGeom prst="rect">
            <a:avLst/>
          </a:prstGeom>
        </p:spPr>
      </p:pic>
      <p:pic>
        <p:nvPicPr>
          <p:cNvPr id="8" name="图片 7"/>
          <p:cNvPicPr>
            <a:picLocks noChangeAspect="1"/>
          </p:cNvPicPr>
          <p:nvPr/>
        </p:nvPicPr>
        <p:blipFill>
          <a:blip r:embed="rId4" cstate="print"/>
          <a:stretch>
            <a:fillRect/>
          </a:stretch>
        </p:blipFill>
        <p:spPr>
          <a:xfrm>
            <a:off x="9573895" y="885190"/>
            <a:ext cx="2266950" cy="53879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a:sym typeface="+mn-ea"/>
              </a:rPr>
              <a:t>残疾、孤老、烈属信息填报：</a:t>
            </a:r>
            <a:br>
              <a:rPr lang="en-US" altLang="zh-CN"/>
            </a:br>
            <a:endParaRPr lang="zh-CN" altLang="en-US"/>
          </a:p>
        </p:txBody>
      </p:sp>
      <p:pic>
        <p:nvPicPr>
          <p:cNvPr id="4" name="内容占位符 3"/>
          <p:cNvPicPr>
            <a:picLocks noGrp="1" noChangeAspect="1"/>
          </p:cNvPicPr>
          <p:nvPr>
            <p:ph idx="1"/>
          </p:nvPr>
        </p:nvPicPr>
        <p:blipFill>
          <a:blip r:embed="rId1" cstate="print"/>
          <a:stretch>
            <a:fillRect/>
          </a:stretch>
        </p:blipFill>
        <p:spPr>
          <a:xfrm>
            <a:off x="669925" y="885190"/>
            <a:ext cx="2486660" cy="5388610"/>
          </a:xfrm>
          <a:prstGeom prst="rect">
            <a:avLst/>
          </a:prstGeom>
        </p:spPr>
      </p:pic>
      <p:pic>
        <p:nvPicPr>
          <p:cNvPr id="7" name="图片 6"/>
          <p:cNvPicPr>
            <a:picLocks noChangeAspect="1"/>
          </p:cNvPicPr>
          <p:nvPr/>
        </p:nvPicPr>
        <p:blipFill>
          <a:blip r:embed="rId2" cstate="print"/>
          <a:stretch>
            <a:fillRect/>
          </a:stretch>
        </p:blipFill>
        <p:spPr>
          <a:xfrm>
            <a:off x="3407410" y="885825"/>
            <a:ext cx="2429510" cy="5387975"/>
          </a:xfrm>
          <a:prstGeom prst="rect">
            <a:avLst/>
          </a:prstGeom>
        </p:spPr>
      </p:pic>
      <p:pic>
        <p:nvPicPr>
          <p:cNvPr id="8" name="图片 7"/>
          <p:cNvPicPr>
            <a:picLocks noChangeAspect="1"/>
          </p:cNvPicPr>
          <p:nvPr/>
        </p:nvPicPr>
        <p:blipFill>
          <a:blip r:embed="rId3" cstate="print"/>
          <a:stretch>
            <a:fillRect/>
          </a:stretch>
        </p:blipFill>
        <p:spPr>
          <a:xfrm>
            <a:off x="6259195" y="885825"/>
            <a:ext cx="2588260" cy="5387975"/>
          </a:xfrm>
          <a:prstGeom prst="rect">
            <a:avLst/>
          </a:prstGeom>
        </p:spPr>
      </p:pic>
      <p:pic>
        <p:nvPicPr>
          <p:cNvPr id="9" name="图片 8"/>
          <p:cNvPicPr>
            <a:picLocks noChangeAspect="1"/>
          </p:cNvPicPr>
          <p:nvPr/>
        </p:nvPicPr>
        <p:blipFill>
          <a:blip r:embed="rId4" cstate="print"/>
          <a:stretch>
            <a:fillRect/>
          </a:stretch>
        </p:blipFill>
        <p:spPr>
          <a:xfrm>
            <a:off x="952500" y="-7715250"/>
            <a:ext cx="3289935" cy="5061585"/>
          </a:xfrm>
          <a:prstGeom prst="rect">
            <a:avLst/>
          </a:prstGeom>
        </p:spPr>
      </p:pic>
      <p:pic>
        <p:nvPicPr>
          <p:cNvPr id="12" name="图片 11"/>
          <p:cNvPicPr>
            <a:picLocks noChangeAspect="1"/>
          </p:cNvPicPr>
          <p:nvPr/>
        </p:nvPicPr>
        <p:blipFill>
          <a:blip r:embed="rId5" cstate="print"/>
          <a:stretch>
            <a:fillRect/>
          </a:stretch>
        </p:blipFill>
        <p:spPr>
          <a:xfrm>
            <a:off x="9142730" y="885825"/>
            <a:ext cx="2546985" cy="5387975"/>
          </a:xfrm>
          <a:prstGeom prst="rect">
            <a:avLst/>
          </a:prstGeom>
        </p:spPr>
      </p:pic>
      <p:sp>
        <p:nvSpPr>
          <p:cNvPr id="3" name="文本框 2"/>
          <p:cNvSpPr txBox="1"/>
          <p:nvPr/>
        </p:nvSpPr>
        <p:spPr>
          <a:xfrm>
            <a:off x="3798570" y="3894455"/>
            <a:ext cx="1834515" cy="922020"/>
          </a:xfrm>
          <a:prstGeom prst="rect">
            <a:avLst/>
          </a:prstGeom>
          <a:noFill/>
        </p:spPr>
        <p:txBody>
          <a:bodyPr wrap="square" rtlCol="0">
            <a:spAutoFit/>
          </a:bodyPr>
          <a:lstStyle/>
          <a:p>
            <a:r>
              <a:rPr lang="zh-CN" altLang="en-US">
                <a:solidFill>
                  <a:srgbClr val="FF0000"/>
                </a:solidFill>
              </a:rPr>
              <a:t>必须输入残疾证号，上传照片才能保存。</a:t>
            </a:r>
            <a:endParaRPr lang="zh-CN" altLang="en-US">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121"/>
          <p:cNvGrpSpPr/>
          <p:nvPr/>
        </p:nvGrpSpPr>
        <p:grpSpPr bwMode="auto">
          <a:xfrm>
            <a:off x="8383588" y="992188"/>
            <a:ext cx="3011487" cy="3236912"/>
            <a:chOff x="0" y="0"/>
            <a:chExt cx="5279" cy="6366"/>
          </a:xfrm>
        </p:grpSpPr>
        <p:sp>
          <p:nvSpPr>
            <p:cNvPr id="31752" name="îŝḷîḓé-Hexagon 2"/>
            <p:cNvSpPr>
              <a:spLocks noChangeArrowheads="1"/>
            </p:cNvSpPr>
            <p:nvPr/>
          </p:nvSpPr>
          <p:spPr bwMode="auto">
            <a:xfrm>
              <a:off x="0" y="1363"/>
              <a:ext cx="2767" cy="2385"/>
            </a:xfrm>
            <a:prstGeom prst="hexagon">
              <a:avLst>
                <a:gd name="adj" fmla="val 24997"/>
                <a:gd name="vf" fmla="val 115470"/>
              </a:avLst>
            </a:prstGeom>
            <a:blipFill dpi="0" rotWithShape="1">
              <a:blip r:embed="rId1" cstate="print"/>
              <a:srcRect/>
              <a:stretch>
                <a:fillRect/>
              </a:stretch>
            </a:blipFill>
            <a:ln w="12700">
              <a:noFill/>
              <a:miter lim="800000"/>
            </a:ln>
          </p:spPr>
          <p:txBody>
            <a:bodyPr anchor="ctr"/>
            <a:lstStyle/>
            <a:p>
              <a:pPr algn="ctr"/>
              <a:endParaRPr lang="zh-CN" altLang="zh-CN">
                <a:solidFill>
                  <a:srgbClr val="FFFFFF"/>
                </a:solidFill>
                <a:latin typeface="Arial" panose="020B0604020202020204" pitchFamily="34" charset="0"/>
                <a:ea typeface="宋体" panose="02010600030101010101" pitchFamily="2" charset="-122"/>
                <a:sym typeface="微软雅黑" panose="020B0503020204020204" charset="-122"/>
              </a:endParaRPr>
            </a:p>
          </p:txBody>
        </p:sp>
        <p:sp>
          <p:nvSpPr>
            <p:cNvPr id="31753" name="îŝḷîḓé-Hexagon 3"/>
            <p:cNvSpPr>
              <a:spLocks noChangeArrowheads="1"/>
            </p:cNvSpPr>
            <p:nvPr/>
          </p:nvSpPr>
          <p:spPr bwMode="auto">
            <a:xfrm>
              <a:off x="0" y="3982"/>
              <a:ext cx="2767" cy="2385"/>
            </a:xfrm>
            <a:prstGeom prst="hexagon">
              <a:avLst>
                <a:gd name="adj" fmla="val 24997"/>
                <a:gd name="vf" fmla="val 115470"/>
              </a:avLst>
            </a:prstGeom>
            <a:blipFill dpi="0" rotWithShape="1">
              <a:blip r:embed="rId2" cstate="print"/>
              <a:srcRect/>
              <a:stretch>
                <a:fillRect/>
              </a:stretch>
            </a:blipFill>
            <a:ln w="12700">
              <a:noFill/>
              <a:miter lim="800000"/>
            </a:ln>
          </p:spPr>
          <p:txBody>
            <a:bodyPr anchor="ctr"/>
            <a:lstStyle/>
            <a:p>
              <a:pPr algn="ctr"/>
              <a:endParaRPr lang="zh-CN" altLang="zh-CN">
                <a:solidFill>
                  <a:srgbClr val="FFFFFF"/>
                </a:solidFill>
                <a:latin typeface="Arial" panose="020B0604020202020204" pitchFamily="34" charset="0"/>
                <a:ea typeface="宋体" panose="02010600030101010101" pitchFamily="2" charset="-122"/>
                <a:sym typeface="微软雅黑" panose="020B0503020204020204" charset="-122"/>
              </a:endParaRPr>
            </a:p>
          </p:txBody>
        </p:sp>
        <p:sp>
          <p:nvSpPr>
            <p:cNvPr id="31754" name="îŝḷîḓé-Hexagon 4"/>
            <p:cNvSpPr>
              <a:spLocks noChangeArrowheads="1"/>
            </p:cNvSpPr>
            <p:nvPr/>
          </p:nvSpPr>
          <p:spPr bwMode="auto">
            <a:xfrm>
              <a:off x="2513" y="0"/>
              <a:ext cx="2767" cy="2385"/>
            </a:xfrm>
            <a:prstGeom prst="hexagon">
              <a:avLst>
                <a:gd name="adj" fmla="val 24997"/>
                <a:gd name="vf" fmla="val 115470"/>
              </a:avLst>
            </a:prstGeom>
            <a:blipFill dpi="0" rotWithShape="1">
              <a:blip r:embed="rId3" cstate="print"/>
              <a:srcRect/>
              <a:stretch>
                <a:fillRect/>
              </a:stretch>
            </a:blipFill>
            <a:ln w="12700">
              <a:noFill/>
              <a:miter lim="800000"/>
            </a:ln>
          </p:spPr>
          <p:txBody>
            <a:bodyPr anchor="ctr"/>
            <a:lstStyle/>
            <a:p>
              <a:pPr algn="ctr"/>
              <a:endParaRPr lang="zh-CN" altLang="zh-CN">
                <a:solidFill>
                  <a:srgbClr val="FFFFFF"/>
                </a:solidFill>
                <a:latin typeface="Arial" panose="020B0604020202020204" pitchFamily="34" charset="0"/>
                <a:ea typeface="宋体" panose="02010600030101010101" pitchFamily="2" charset="-122"/>
                <a:sym typeface="微软雅黑" panose="020B0503020204020204" charset="-122"/>
              </a:endParaRPr>
            </a:p>
          </p:txBody>
        </p:sp>
        <p:sp>
          <p:nvSpPr>
            <p:cNvPr id="31755" name="îŝḷîḓé-Hexagon 5"/>
            <p:cNvSpPr>
              <a:spLocks noChangeArrowheads="1"/>
            </p:cNvSpPr>
            <p:nvPr/>
          </p:nvSpPr>
          <p:spPr bwMode="auto">
            <a:xfrm>
              <a:off x="2513" y="2619"/>
              <a:ext cx="2767" cy="2385"/>
            </a:xfrm>
            <a:prstGeom prst="hexagon">
              <a:avLst>
                <a:gd name="adj" fmla="val 24997"/>
                <a:gd name="vf" fmla="val 115470"/>
              </a:avLst>
            </a:prstGeom>
            <a:blipFill dpi="0" rotWithShape="1">
              <a:blip r:embed="rId4" cstate="print"/>
              <a:srcRect/>
              <a:stretch>
                <a:fillRect/>
              </a:stretch>
            </a:blipFill>
            <a:ln w="12700">
              <a:noFill/>
              <a:miter lim="800000"/>
            </a:ln>
          </p:spPr>
          <p:txBody>
            <a:bodyPr anchor="ctr"/>
            <a:lstStyle/>
            <a:p>
              <a:pPr algn="ctr"/>
              <a:endParaRPr lang="zh-CN" altLang="zh-CN">
                <a:solidFill>
                  <a:srgbClr val="FFFFFF"/>
                </a:solidFill>
                <a:latin typeface="Arial" panose="020B0604020202020204" pitchFamily="34" charset="0"/>
                <a:ea typeface="宋体" panose="02010600030101010101" pitchFamily="2" charset="-122"/>
                <a:sym typeface="微软雅黑" panose="020B0503020204020204" charset="-122"/>
              </a:endParaRPr>
            </a:p>
          </p:txBody>
        </p:sp>
      </p:grpSp>
      <p:sp>
        <p:nvSpPr>
          <p:cNvPr id="31747" name="îŝḷîḓé-Straight Connector 6"/>
          <p:cNvSpPr>
            <a:spLocks noChangeShapeType="1"/>
          </p:cNvSpPr>
          <p:nvPr/>
        </p:nvSpPr>
        <p:spPr bwMode="auto">
          <a:xfrm>
            <a:off x="8016875" y="1020763"/>
            <a:ext cx="1588" cy="3171825"/>
          </a:xfrm>
          <a:prstGeom prst="line">
            <a:avLst/>
          </a:prstGeom>
          <a:noFill/>
          <a:ln w="6350">
            <a:solidFill>
              <a:srgbClr val="A5A5A5"/>
            </a:solidFill>
            <a:miter lim="800000"/>
          </a:ln>
        </p:spPr>
        <p:txBody>
          <a:bodyPr/>
          <a:lstStyle/>
          <a:p>
            <a:endParaRPr lang="zh-CN" altLang="en-US"/>
          </a:p>
        </p:txBody>
      </p:sp>
      <p:grpSp>
        <p:nvGrpSpPr>
          <p:cNvPr id="3" name="组合 5127"/>
          <p:cNvGrpSpPr/>
          <p:nvPr/>
        </p:nvGrpSpPr>
        <p:grpSpPr bwMode="auto">
          <a:xfrm>
            <a:off x="745123" y="2324004"/>
            <a:ext cx="6963807" cy="1754188"/>
            <a:chOff x="-94" y="-1880"/>
            <a:chExt cx="9239" cy="2124"/>
          </a:xfrm>
        </p:grpSpPr>
        <p:sp>
          <p:nvSpPr>
            <p:cNvPr id="31749" name="矩形 12"/>
            <p:cNvSpPr>
              <a:spLocks noChangeArrowheads="1"/>
            </p:cNvSpPr>
            <p:nvPr/>
          </p:nvSpPr>
          <p:spPr bwMode="auto">
            <a:xfrm>
              <a:off x="1358" y="-1880"/>
              <a:ext cx="7787" cy="2124"/>
            </a:xfrm>
            <a:prstGeom prst="rect">
              <a:avLst/>
            </a:prstGeom>
            <a:noFill/>
            <a:ln w="9525">
              <a:noFill/>
              <a:miter lim="800000"/>
            </a:ln>
          </p:spPr>
          <p:txBody>
            <a:bodyPr>
              <a:spAutoFit/>
            </a:bodyPr>
            <a:lstStyle/>
            <a:p>
              <a:pPr>
                <a:lnSpc>
                  <a:spcPct val="150000"/>
                </a:lnSpc>
              </a:pPr>
              <a:r>
                <a:rPr lang="zh-CN" altLang="en-US" sz="3600" b="1">
                  <a:sym typeface="微软雅黑" panose="020B0503020204020204" charset="-122"/>
                </a:rPr>
                <a:t>自行申报</a:t>
              </a:r>
              <a:endParaRPr lang="zh-CN" altLang="en-US" sz="3600" b="1">
                <a:sym typeface="微软雅黑" panose="020B0503020204020204" charset="-122"/>
              </a:endParaRPr>
            </a:p>
            <a:p>
              <a:pPr>
                <a:lnSpc>
                  <a:spcPct val="150000"/>
                </a:lnSpc>
              </a:pPr>
              <a:r>
                <a:rPr lang="zh-CN" altLang="en-US" sz="3600">
                  <a:sym typeface="微软雅黑" panose="020B0503020204020204" charset="-122"/>
                </a:rPr>
                <a:t>手机</a:t>
              </a:r>
              <a:r>
                <a:rPr lang="en-US" altLang="zh-CN" sz="3600">
                  <a:sym typeface="微软雅黑" panose="020B0503020204020204" charset="-122"/>
                </a:rPr>
                <a:t>APP</a:t>
              </a:r>
              <a:r>
                <a:rPr lang="zh-CN" altLang="en-US" sz="3600">
                  <a:sym typeface="微软雅黑" panose="020B0503020204020204" charset="-122"/>
                </a:rPr>
                <a:t>端 操作流程</a:t>
              </a:r>
              <a:endParaRPr lang="zh-CN" altLang="en-US" sz="3600">
                <a:sym typeface="微软雅黑" panose="020B0503020204020204" charset="-122"/>
              </a:endParaRPr>
            </a:p>
          </p:txBody>
        </p:sp>
        <p:sp>
          <p:nvSpPr>
            <p:cNvPr id="31750" name="圆角矩形 17"/>
            <p:cNvSpPr>
              <a:spLocks noChangeArrowheads="1"/>
            </p:cNvSpPr>
            <p:nvPr/>
          </p:nvSpPr>
          <p:spPr bwMode="auto">
            <a:xfrm rot="2700000">
              <a:off x="36" y="-1505"/>
              <a:ext cx="930" cy="930"/>
            </a:xfrm>
            <a:prstGeom prst="roundRect">
              <a:avLst>
                <a:gd name="adj" fmla="val 16667"/>
              </a:avLst>
            </a:prstGeom>
            <a:solidFill>
              <a:srgbClr val="34B2E4"/>
            </a:solidFill>
            <a:ln w="12700">
              <a:noFill/>
              <a:round/>
            </a:ln>
          </p:spPr>
          <p:txBody>
            <a:bodyPr anchor="ctr"/>
            <a:lstStyle/>
            <a:p>
              <a:pPr algn="ctr"/>
              <a:endParaRPr lang="zh-CN" altLang="zh-CN">
                <a:solidFill>
                  <a:srgbClr val="FFFFFF"/>
                </a:solidFill>
                <a:latin typeface="Arial" panose="020B0604020202020204" pitchFamily="34" charset="0"/>
                <a:ea typeface="宋体" panose="02010600030101010101" pitchFamily="2" charset="-122"/>
                <a:sym typeface="微软雅黑" panose="020B0503020204020204" charset="-122"/>
              </a:endParaRPr>
            </a:p>
          </p:txBody>
        </p:sp>
        <p:sp>
          <p:nvSpPr>
            <p:cNvPr id="31751" name="圆角矩形 18"/>
            <p:cNvSpPr>
              <a:spLocks noChangeArrowheads="1"/>
            </p:cNvSpPr>
            <p:nvPr/>
          </p:nvSpPr>
          <p:spPr bwMode="auto">
            <a:xfrm rot="2700000">
              <a:off x="-94" y="-1505"/>
              <a:ext cx="930" cy="930"/>
            </a:xfrm>
            <a:prstGeom prst="roundRect">
              <a:avLst>
                <a:gd name="adj" fmla="val 16667"/>
              </a:avLst>
            </a:prstGeom>
            <a:solidFill>
              <a:schemeClr val="bg1"/>
            </a:solidFill>
            <a:ln w="12700">
              <a:noFill/>
              <a:round/>
            </a:ln>
          </p:spPr>
          <p:txBody>
            <a:bodyPr anchor="ctr"/>
            <a:lstStyle/>
            <a:p>
              <a:pPr algn="ctr"/>
              <a:endParaRPr lang="zh-CN" altLang="zh-CN">
                <a:solidFill>
                  <a:srgbClr val="FFFFFF"/>
                </a:solidFill>
                <a:latin typeface="Arial" panose="020B0604020202020204" pitchFamily="34" charset="0"/>
                <a:ea typeface="宋体" panose="02010600030101010101" pitchFamily="2" charset="-122"/>
                <a:sym typeface="微软雅黑" panose="020B0503020204020204" charset="-122"/>
              </a:endParaRPr>
            </a:p>
          </p:txBody>
        </p:sp>
      </p:gr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31"/>
          <p:cNvSpPr>
            <a:spLocks noChangeArrowheads="1"/>
          </p:cNvSpPr>
          <p:nvPr/>
        </p:nvSpPr>
        <p:spPr bwMode="auto">
          <a:xfrm>
            <a:off x="1162050" y="401638"/>
            <a:ext cx="3708400" cy="584200"/>
          </a:xfrm>
          <a:prstGeom prst="rect">
            <a:avLst/>
          </a:prstGeom>
          <a:solidFill>
            <a:schemeClr val="accent1"/>
          </a:solidFill>
          <a:ln w="9525">
            <a:noFill/>
            <a:miter lim="800000"/>
          </a:ln>
        </p:spPr>
        <p:txBody>
          <a:bodyPr>
            <a:spAutoFit/>
          </a:bodyPr>
          <a:lstStyle/>
          <a:p>
            <a:pPr eaLnBrk="1" hangingPunct="1"/>
            <a:r>
              <a:rPr lang="zh-CN" altLang="en-US" sz="3200" dirty="0">
                <a:solidFill>
                  <a:schemeClr val="bg1"/>
                </a:solidFill>
                <a:latin typeface="宋体" panose="02010600030101010101" pitchFamily="2" charset="-122"/>
                <a:ea typeface="宋体" panose="02010600030101010101" pitchFamily="2" charset="-122"/>
                <a:sym typeface="字魂105号-简雅黑" pitchFamily="2" charset="-122"/>
              </a:rPr>
              <a:t>（三）申报入口</a:t>
            </a:r>
            <a:endParaRPr lang="en-US" altLang="zh-CN" sz="3200" dirty="0">
              <a:solidFill>
                <a:schemeClr val="bg1"/>
              </a:solidFill>
              <a:latin typeface="宋体" panose="02010600030101010101" pitchFamily="2" charset="-122"/>
              <a:ea typeface="宋体" panose="02010600030101010101" pitchFamily="2" charset="-122"/>
              <a:sym typeface="字魂105号-简雅黑" pitchFamily="2" charset="-122"/>
            </a:endParaRPr>
          </a:p>
        </p:txBody>
      </p:sp>
      <p:pic>
        <p:nvPicPr>
          <p:cNvPr id="5" name="图片 4" descr="申报1.jpg"/>
          <p:cNvPicPr>
            <a:picLocks noChangeAspect="1"/>
          </p:cNvPicPr>
          <p:nvPr/>
        </p:nvPicPr>
        <p:blipFill>
          <a:blip r:embed="rId1" cstate="print"/>
          <a:stretch>
            <a:fillRect/>
          </a:stretch>
        </p:blipFill>
        <p:spPr>
          <a:xfrm>
            <a:off x="1022985" y="1021080"/>
            <a:ext cx="8799830" cy="5717540"/>
          </a:xfrm>
          <a:prstGeom prst="rect">
            <a:avLst/>
          </a:prstGeom>
        </p:spPr>
      </p:pic>
      <p:sp>
        <p:nvSpPr>
          <p:cNvPr id="2" name="文本框 1"/>
          <p:cNvSpPr txBox="1"/>
          <p:nvPr/>
        </p:nvSpPr>
        <p:spPr>
          <a:xfrm>
            <a:off x="9101455" y="4275455"/>
            <a:ext cx="3005455" cy="645160"/>
          </a:xfrm>
          <a:prstGeom prst="rect">
            <a:avLst/>
          </a:prstGeom>
          <a:noFill/>
        </p:spPr>
        <p:txBody>
          <a:bodyPr wrap="square" rtlCol="0">
            <a:spAutoFit/>
          </a:bodyPr>
          <a:lstStyle/>
          <a:p>
            <a:r>
              <a:rPr lang="zh-CN" altLang="en-US" b="1" u="sng">
                <a:solidFill>
                  <a:srgbClr val="FF0000"/>
                </a:solidFill>
              </a:rPr>
              <a:t>如有提示：是否继续填报？</a:t>
            </a:r>
            <a:endParaRPr lang="zh-CN" altLang="en-US" b="1" u="sng">
              <a:solidFill>
                <a:srgbClr val="FF0000"/>
              </a:solidFill>
            </a:endParaRPr>
          </a:p>
          <a:p>
            <a:endParaRPr lang="zh-CN" altLang="en-US" b="1" u="sng">
              <a:solidFill>
                <a:srgbClr val="FF0000"/>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pic>
        <p:nvPicPr>
          <p:cNvPr id="4" name="内容占位符 3"/>
          <p:cNvPicPr>
            <a:picLocks noGrp="1" noChangeAspect="1"/>
          </p:cNvPicPr>
          <p:nvPr>
            <p:ph idx="1"/>
          </p:nvPr>
        </p:nvPicPr>
        <p:blipFill>
          <a:blip r:embed="rId1" cstate="print"/>
          <a:stretch>
            <a:fillRect/>
          </a:stretch>
        </p:blipFill>
        <p:spPr>
          <a:xfrm>
            <a:off x="929005" y="884555"/>
            <a:ext cx="3234690" cy="5388610"/>
          </a:xfrm>
          <a:prstGeom prst="rect">
            <a:avLst/>
          </a:prstGeom>
        </p:spPr>
      </p:pic>
      <p:pic>
        <p:nvPicPr>
          <p:cNvPr id="5" name="图片 4"/>
          <p:cNvPicPr>
            <a:picLocks noChangeAspect="1"/>
          </p:cNvPicPr>
          <p:nvPr/>
        </p:nvPicPr>
        <p:blipFill>
          <a:blip r:embed="rId2" cstate="print"/>
          <a:stretch>
            <a:fillRect/>
          </a:stretch>
        </p:blipFill>
        <p:spPr>
          <a:xfrm>
            <a:off x="4648835" y="884555"/>
            <a:ext cx="3472180" cy="5387975"/>
          </a:xfrm>
          <a:prstGeom prst="rect">
            <a:avLst/>
          </a:prstGeom>
        </p:spPr>
      </p:pic>
      <p:pic>
        <p:nvPicPr>
          <p:cNvPr id="6" name="图片 5"/>
          <p:cNvPicPr>
            <a:picLocks noChangeAspect="1"/>
          </p:cNvPicPr>
          <p:nvPr/>
        </p:nvPicPr>
        <p:blipFill>
          <a:blip r:embed="rId3" cstate="print"/>
          <a:stretch>
            <a:fillRect/>
          </a:stretch>
        </p:blipFill>
        <p:spPr>
          <a:xfrm>
            <a:off x="8408035" y="884555"/>
            <a:ext cx="3425825" cy="550037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pic>
        <p:nvPicPr>
          <p:cNvPr id="4" name="内容占位符 3" descr="申报2.jpg"/>
          <p:cNvPicPr>
            <a:picLocks noGrp="1" noChangeAspect="1"/>
          </p:cNvPicPr>
          <p:nvPr>
            <p:ph idx="1"/>
          </p:nvPr>
        </p:nvPicPr>
        <p:blipFill>
          <a:blip r:embed="rId1" cstate="print"/>
          <a:stretch>
            <a:fillRect/>
          </a:stretch>
        </p:blipFill>
        <p:spPr>
          <a:xfrm>
            <a:off x="1106805" y="528955"/>
            <a:ext cx="9831070" cy="581342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②确认信息</a:t>
            </a:r>
            <a:endParaRPr lang="zh-CN" altLang="en-US" dirty="0"/>
          </a:p>
        </p:txBody>
      </p:sp>
      <p:pic>
        <p:nvPicPr>
          <p:cNvPr id="4" name="内容占位符 3" descr="申报3.jpg"/>
          <p:cNvPicPr>
            <a:picLocks noGrp="1" noChangeAspect="1"/>
          </p:cNvPicPr>
          <p:nvPr>
            <p:ph idx="1"/>
          </p:nvPr>
        </p:nvPicPr>
        <p:blipFill>
          <a:blip r:embed="rId1" cstate="print"/>
          <a:stretch>
            <a:fillRect/>
          </a:stretch>
        </p:blipFill>
        <p:spPr>
          <a:xfrm>
            <a:off x="2047875" y="1008856"/>
            <a:ext cx="8096250" cy="527685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pic>
        <p:nvPicPr>
          <p:cNvPr id="3" name="图片 2" descr="1"/>
          <p:cNvPicPr>
            <a:picLocks noChangeAspect="1"/>
          </p:cNvPicPr>
          <p:nvPr/>
        </p:nvPicPr>
        <p:blipFill>
          <a:blip r:embed="rId1" cstate="print"/>
          <a:stretch>
            <a:fillRect/>
          </a:stretch>
        </p:blipFill>
        <p:spPr>
          <a:xfrm>
            <a:off x="412750" y="71120"/>
            <a:ext cx="11252200" cy="6787515"/>
          </a:xfrm>
          <a:prstGeom prst="rect">
            <a:avLst/>
          </a:prstGeom>
        </p:spPr>
      </p:pic>
      <p:graphicFrame>
        <p:nvGraphicFramePr>
          <p:cNvPr id="4" name="对象 3">
            <a:hlinkClick r:id="" action="ppaction://ole?verb=0"/>
          </p:cNvPr>
          <p:cNvGraphicFramePr/>
          <p:nvPr/>
        </p:nvGraphicFramePr>
        <p:xfrm>
          <a:off x="7473315" y="5960110"/>
          <a:ext cx="971550" cy="666750"/>
        </p:xfrm>
        <a:graphic>
          <a:graphicData uri="http://schemas.openxmlformats.org/presentationml/2006/ole">
            <mc:AlternateContent xmlns:mc="http://schemas.openxmlformats.org/markup-compatibility/2006">
              <mc:Choice xmlns:v="urn:schemas-microsoft-com:vml" Requires="v">
                <p:oleObj spid="_x0000_s1025" name="" showAsIcon="1" r:id="rId2" imgW="971550" imgH="666750" progId="">
                  <p:embed/>
                </p:oleObj>
              </mc:Choice>
              <mc:Fallback>
                <p:oleObj name="" showAsIcon="1" r:id="rId2" imgW="971550" imgH="666750" progId="">
                  <p:embed/>
                  <p:pic>
                    <p:nvPicPr>
                      <p:cNvPr id="0" name="图片 1024"/>
                      <p:cNvPicPr/>
                      <p:nvPr/>
                    </p:nvPicPr>
                    <p:blipFill>
                      <a:blip r:embed="rId3"/>
                      <a:stretch>
                        <a:fillRect/>
                      </a:stretch>
                    </p:blipFill>
                    <p:spPr>
                      <a:xfrm>
                        <a:off x="7473315" y="5960110"/>
                        <a:ext cx="971550" cy="666750"/>
                      </a:xfrm>
                      <a:prstGeom prst="rect">
                        <a:avLst/>
                      </a:prstGeom>
                      <a:noFill/>
                      <a:ln w="9525">
                        <a:noFill/>
                      </a:ln>
                    </p:spPr>
                  </p:pic>
                </p:oleObj>
              </mc:Fallback>
            </mc:AlternateContent>
          </a:graphicData>
        </a:graphic>
      </p:graphicFrame>
    </p:spTree>
    <p:custDataLst>
      <p:tags r:id="rId4"/>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③确认信息</a:t>
            </a:r>
            <a:endParaRPr lang="zh-CN" altLang="en-US" dirty="0"/>
          </a:p>
        </p:txBody>
      </p:sp>
      <p:pic>
        <p:nvPicPr>
          <p:cNvPr id="4" name="内容占位符 3" descr="申报4.jpg"/>
          <p:cNvPicPr>
            <a:picLocks noGrp="1" noChangeAspect="1"/>
          </p:cNvPicPr>
          <p:nvPr>
            <p:ph idx="1"/>
          </p:nvPr>
        </p:nvPicPr>
        <p:blipFill>
          <a:blip r:embed="rId1" cstate="print"/>
          <a:stretch>
            <a:fillRect/>
          </a:stretch>
        </p:blipFill>
        <p:spPr>
          <a:xfrm>
            <a:off x="1499235" y="885190"/>
            <a:ext cx="8996680" cy="5851525"/>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altLang="zh-CN"/>
              <a:t>工资薪金、劳务报酬、稿酬所得和特许权使用费信息导入</a:t>
            </a:r>
            <a:endParaRPr altLang="zh-CN"/>
          </a:p>
        </p:txBody>
      </p:sp>
      <p:pic>
        <p:nvPicPr>
          <p:cNvPr id="4" name="内容占位符 3" descr="一次性奖金"/>
          <p:cNvPicPr>
            <a:picLocks noGrp="1" noChangeAspect="1"/>
          </p:cNvPicPr>
          <p:nvPr>
            <p:ph idx="1"/>
          </p:nvPr>
        </p:nvPicPr>
        <p:blipFill>
          <a:blip r:embed="rId1" cstate="print"/>
          <a:stretch>
            <a:fillRect/>
          </a:stretch>
        </p:blipFill>
        <p:spPr>
          <a:xfrm>
            <a:off x="1191895" y="974090"/>
            <a:ext cx="10031095" cy="554164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smtClean="0">
                <a:solidFill>
                  <a:srgbClr val="FF0000"/>
                </a:solidFill>
                <a:sym typeface="+mn-ea"/>
              </a:rPr>
              <a:t>★</a:t>
            </a:r>
            <a:r>
              <a:rPr altLang="zh-CN">
                <a:solidFill>
                  <a:srgbClr val="FF0000"/>
                </a:solidFill>
                <a:sym typeface="+mn-ea"/>
              </a:rPr>
              <a:t>全年一次性奖金</a:t>
            </a:r>
            <a:endParaRPr lang="zh-CN" altLang="zh-CN">
              <a:solidFill>
                <a:srgbClr val="FF0000"/>
              </a:solidFill>
              <a:sym typeface="+mn-ea"/>
            </a:endParaRPr>
          </a:p>
        </p:txBody>
      </p:sp>
      <p:pic>
        <p:nvPicPr>
          <p:cNvPr id="4" name="内容占位符 3"/>
          <p:cNvPicPr>
            <a:picLocks noGrp="1" noChangeAspect="1"/>
          </p:cNvPicPr>
          <p:nvPr>
            <p:ph idx="1"/>
          </p:nvPr>
        </p:nvPicPr>
        <p:blipFill>
          <a:blip r:embed="rId1" cstate="print"/>
          <a:stretch>
            <a:fillRect/>
          </a:stretch>
        </p:blipFill>
        <p:spPr>
          <a:xfrm>
            <a:off x="1112520" y="952500"/>
            <a:ext cx="10409555" cy="538861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solidFill>
                  <a:srgbClr val="FF0000"/>
                </a:solidFill>
              </a:rPr>
              <a:t>★导入系统隐藏的收入</a:t>
            </a:r>
            <a:endParaRPr lang="zh-CN" altLang="en-US" dirty="0">
              <a:solidFill>
                <a:srgbClr val="FF0000"/>
              </a:solidFill>
            </a:endParaRPr>
          </a:p>
        </p:txBody>
      </p:sp>
      <p:pic>
        <p:nvPicPr>
          <p:cNvPr id="4" name="内容占位符 3" descr="申报5.jpg"/>
          <p:cNvPicPr>
            <a:picLocks noGrp="1" noChangeAspect="1"/>
          </p:cNvPicPr>
          <p:nvPr>
            <p:ph idx="1"/>
          </p:nvPr>
        </p:nvPicPr>
        <p:blipFill>
          <a:blip r:embed="rId1" cstate="print"/>
          <a:stretch>
            <a:fillRect/>
          </a:stretch>
        </p:blipFill>
        <p:spPr>
          <a:xfrm>
            <a:off x="1016635" y="885825"/>
            <a:ext cx="10504805" cy="5456555"/>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90000"/>
          </a:bodyPr>
          <a:p>
            <a:pPr marL="0" indent="0">
              <a:buNone/>
            </a:pPr>
            <a:r>
              <a:rPr b="1">
                <a:sym typeface="+mn-ea"/>
              </a:rPr>
              <a:t>   </a:t>
            </a:r>
            <a:endParaRPr lang="zh-CN" altLang="en-US" b="1">
              <a:sym typeface="+mn-ea"/>
            </a:endParaRPr>
          </a:p>
          <a:p>
            <a:r>
              <a:rPr sz="2000" b="1">
                <a:solidFill>
                  <a:schemeClr val="tx1"/>
                </a:solidFill>
                <a:sym typeface="+mn-ea"/>
              </a:rPr>
              <a:t>政策依据：《中华人民共和国个人所得税法》第六条（六）</a:t>
            </a:r>
            <a:r>
              <a:rPr sz="2000" b="1">
                <a:solidFill>
                  <a:schemeClr val="tx1"/>
                </a:solidFill>
                <a:sym typeface="+mn-ea"/>
              </a:rPr>
              <a:t>劳务报酬所得、稿酬所得、特许权使用费所得以收入减除百分之二十的费用后的余额为收入额。稿酬所得的收入额减按百分之七十计算。</a:t>
            </a:r>
            <a:r>
              <a:rPr sz="2000">
                <a:solidFill>
                  <a:schemeClr val="tx1"/>
                </a:solidFill>
                <a:sym typeface="+mn-ea"/>
              </a:rPr>
              <a:t>劳务报酬所得、稿酬所得、特许权使用费所得，属于一次性收入的，以取得该项收入为一次；属于同一项目连续性收入的，以一个月内取得的收入为一次。</a:t>
            </a:r>
            <a:endParaRPr lang="zh-CN" altLang="en-US" sz="2000" b="1">
              <a:solidFill>
                <a:schemeClr val="tx1"/>
              </a:solidFill>
            </a:endParaRPr>
          </a:p>
          <a:p>
            <a:r>
              <a:rPr sz="2000" b="1">
                <a:solidFill>
                  <a:schemeClr val="tx1"/>
                </a:solidFill>
                <a:sym typeface="+mn-ea"/>
              </a:rPr>
              <a:t> </a:t>
            </a:r>
            <a:r>
              <a:rPr sz="2000" b="1">
                <a:sym typeface="+mn-ea"/>
              </a:rPr>
              <a:t>计税方式：</a:t>
            </a:r>
            <a:r>
              <a:rPr sz="2000" b="1">
                <a:sym typeface="+mn-ea"/>
              </a:rPr>
              <a:t>劳务报酬：税前劳务报酬收入</a:t>
            </a:r>
            <a:r>
              <a:rPr lang="en-US" altLang="zh-CN" sz="2000" b="1">
                <a:sym typeface="+mn-ea"/>
              </a:rPr>
              <a:t>*</a:t>
            </a:r>
            <a:r>
              <a:rPr sz="2000" b="1">
                <a:sym typeface="+mn-ea"/>
              </a:rPr>
              <a:t>（</a:t>
            </a:r>
            <a:r>
              <a:rPr lang="en-US" altLang="zh-CN" sz="2000" b="1">
                <a:sym typeface="+mn-ea"/>
              </a:rPr>
              <a:t>1-20%</a:t>
            </a:r>
            <a:r>
              <a:rPr sz="2000" b="1">
                <a:sym typeface="+mn-ea"/>
              </a:rPr>
              <a:t>）</a:t>
            </a:r>
            <a:r>
              <a:rPr lang="en-US" altLang="zh-CN" sz="2000" b="1">
                <a:sym typeface="+mn-ea"/>
              </a:rPr>
              <a:t>*20%=</a:t>
            </a:r>
            <a:r>
              <a:rPr sz="2000" b="1">
                <a:sym typeface="+mn-ea"/>
              </a:rPr>
              <a:t>应纳税额</a:t>
            </a:r>
            <a:endParaRPr sz="2000" b="1"/>
          </a:p>
          <a:p>
            <a:pPr marL="0" indent="0">
              <a:buNone/>
            </a:pPr>
            <a:r>
              <a:rPr sz="2000" b="1">
                <a:solidFill>
                  <a:srgbClr val="FF0000"/>
                </a:solidFill>
                <a:sym typeface="+mn-ea"/>
              </a:rPr>
              <a:t>    </a:t>
            </a:r>
            <a:r>
              <a:rPr lang="en-US" altLang="zh-CN" sz="2000" b="1">
                <a:sym typeface="+mn-ea"/>
              </a:rPr>
              <a:t>               </a:t>
            </a:r>
            <a:r>
              <a:rPr sz="2000" b="1">
                <a:sym typeface="+mn-ea"/>
              </a:rPr>
              <a:t>稿酬所得：</a:t>
            </a:r>
            <a:r>
              <a:rPr sz="2000" b="1">
                <a:sym typeface="+mn-ea"/>
              </a:rPr>
              <a:t>  税前稿酬收入</a:t>
            </a:r>
            <a:r>
              <a:rPr lang="en-US" altLang="zh-CN" sz="2000" b="1">
                <a:sym typeface="+mn-ea"/>
              </a:rPr>
              <a:t>*</a:t>
            </a:r>
            <a:r>
              <a:rPr sz="2000" b="1">
                <a:sym typeface="+mn-ea"/>
              </a:rPr>
              <a:t>（</a:t>
            </a:r>
            <a:r>
              <a:rPr lang="en-US" altLang="zh-CN" sz="2000" b="1">
                <a:sym typeface="+mn-ea"/>
              </a:rPr>
              <a:t>1-20%</a:t>
            </a:r>
            <a:r>
              <a:rPr sz="2000" b="1">
                <a:sym typeface="+mn-ea"/>
              </a:rPr>
              <a:t>）</a:t>
            </a:r>
            <a:r>
              <a:rPr lang="en-US" altLang="zh-CN" sz="2000" b="1">
                <a:sym typeface="+mn-ea"/>
              </a:rPr>
              <a:t>*70%*20%=</a:t>
            </a:r>
            <a:r>
              <a:rPr sz="2000" b="1">
                <a:sym typeface="+mn-ea"/>
              </a:rPr>
              <a:t>应纳税额</a:t>
            </a:r>
            <a:endParaRPr lang="zh-CN" altLang="en-US" sz="2000" b="1"/>
          </a:p>
          <a:p>
            <a:r>
              <a:rPr lang="en-US" altLang="zh-CN" sz="2000" b="1">
                <a:sym typeface="+mn-ea"/>
              </a:rPr>
              <a:t>                </a:t>
            </a:r>
            <a:r>
              <a:rPr sz="2000" b="1">
                <a:sym typeface="+mn-ea"/>
              </a:rPr>
              <a:t>特许权使用费：</a:t>
            </a:r>
            <a:r>
              <a:rPr sz="2000" b="1">
                <a:sym typeface="+mn-ea"/>
              </a:rPr>
              <a:t> 税前特许权使用费收入</a:t>
            </a:r>
            <a:r>
              <a:rPr lang="en-US" altLang="zh-CN" sz="2000" b="1">
                <a:sym typeface="+mn-ea"/>
              </a:rPr>
              <a:t>*</a:t>
            </a:r>
            <a:r>
              <a:rPr sz="2000" b="1">
                <a:sym typeface="+mn-ea"/>
              </a:rPr>
              <a:t>（</a:t>
            </a:r>
            <a:r>
              <a:rPr lang="en-US" altLang="zh-CN" sz="2000" b="1">
                <a:sym typeface="+mn-ea"/>
              </a:rPr>
              <a:t>1-20%</a:t>
            </a:r>
            <a:r>
              <a:rPr sz="2000" b="1">
                <a:sym typeface="+mn-ea"/>
              </a:rPr>
              <a:t>）</a:t>
            </a:r>
            <a:r>
              <a:rPr lang="en-US" altLang="zh-CN" sz="2000" b="1">
                <a:sym typeface="+mn-ea"/>
              </a:rPr>
              <a:t>*20%=</a:t>
            </a:r>
            <a:r>
              <a:rPr sz="2000" b="1">
                <a:sym typeface="+mn-ea"/>
              </a:rPr>
              <a:t>应纳税额</a:t>
            </a:r>
            <a:endParaRPr sz="2000" b="1">
              <a:sym typeface="+mn-ea"/>
            </a:endParaRPr>
          </a:p>
          <a:p>
            <a:endParaRPr sz="2000" b="1" u="sng">
              <a:solidFill>
                <a:schemeClr val="tx1"/>
              </a:solidFill>
              <a:sym typeface="+mn-ea"/>
            </a:endParaRPr>
          </a:p>
          <a:p>
            <a:r>
              <a:rPr sz="2000" b="1" u="sng">
                <a:solidFill>
                  <a:schemeClr val="tx1"/>
                </a:solidFill>
                <a:sym typeface="+mn-ea"/>
              </a:rPr>
              <a:t>律师个人所得税</a:t>
            </a:r>
            <a:r>
              <a:rPr sz="2000" b="1">
                <a:solidFill>
                  <a:schemeClr val="tx1"/>
                </a:solidFill>
                <a:sym typeface="+mn-ea"/>
              </a:rPr>
              <a:t>： </a:t>
            </a:r>
            <a:r>
              <a:rPr lang="en-US" altLang="zh-CN" sz="2000" b="1">
                <a:solidFill>
                  <a:schemeClr val="tx1"/>
                </a:solidFill>
                <a:sym typeface="+mn-ea"/>
              </a:rPr>
              <a:t>30%</a:t>
            </a:r>
            <a:r>
              <a:rPr sz="2000" b="1">
                <a:solidFill>
                  <a:schemeClr val="tx1"/>
                </a:solidFill>
                <a:sym typeface="+mn-ea"/>
              </a:rPr>
              <a:t>展业成本可以税前扣除，政策依据：《国家税务总局关于律师事务所从业人员取得收入征收个人所得税有关业务问题的通知》国税发（</a:t>
            </a:r>
            <a:r>
              <a:rPr lang="en-US" altLang="zh-CN" sz="2000" b="1">
                <a:solidFill>
                  <a:schemeClr val="tx1"/>
                </a:solidFill>
                <a:sym typeface="+mn-ea"/>
              </a:rPr>
              <a:t>2000</a:t>
            </a:r>
            <a:r>
              <a:rPr sz="2000" b="1">
                <a:solidFill>
                  <a:schemeClr val="tx1"/>
                </a:solidFill>
                <a:sym typeface="+mn-ea"/>
              </a:rPr>
              <a:t>）</a:t>
            </a:r>
            <a:r>
              <a:rPr lang="en-US" altLang="zh-CN" sz="2000" b="1">
                <a:solidFill>
                  <a:schemeClr val="tx1"/>
                </a:solidFill>
                <a:sym typeface="+mn-ea"/>
              </a:rPr>
              <a:t>149</a:t>
            </a:r>
            <a:r>
              <a:rPr sz="2000" b="1">
                <a:solidFill>
                  <a:schemeClr val="tx1"/>
                </a:solidFill>
                <a:sym typeface="+mn-ea"/>
              </a:rPr>
              <a:t>号</a:t>
            </a:r>
            <a:endParaRPr lang="zh-CN" altLang="en-US" sz="2000" b="1">
              <a:solidFill>
                <a:schemeClr val="tx1"/>
              </a:solidFill>
            </a:endParaRPr>
          </a:p>
          <a:p>
            <a:endParaRPr lang="zh-CN" altLang="en-US"/>
          </a:p>
          <a:p>
            <a:endParaRPr lang="zh-CN" altLang="en-US"/>
          </a:p>
          <a:p>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altLang="zh-CN"/>
              <a:t>收入类（重点提示）</a:t>
            </a:r>
            <a:endParaRPr altLang="zh-CN"/>
          </a:p>
        </p:txBody>
      </p:sp>
      <p:sp>
        <p:nvSpPr>
          <p:cNvPr id="3" name="内容占位符 2"/>
          <p:cNvSpPr>
            <a:spLocks noGrp="1"/>
          </p:cNvSpPr>
          <p:nvPr>
            <p:ph idx="1"/>
          </p:nvPr>
        </p:nvSpPr>
        <p:spPr/>
        <p:txBody>
          <a:bodyPr>
            <a:normAutofit fontScale="35000"/>
          </a:bodyPr>
          <a:p>
            <a:r>
              <a:rPr lang="en-US" altLang="zh-CN" sz="6000" b="1"/>
              <a:t>1</a:t>
            </a:r>
            <a:r>
              <a:rPr sz="6000" b="1"/>
              <a:t>、</a:t>
            </a:r>
            <a:r>
              <a:rPr lang="zh-CN" altLang="en-US" sz="6000" b="1"/>
              <a:t>工资薪金：重点关注</a:t>
            </a:r>
            <a:r>
              <a:rPr lang="zh-CN" altLang="en-US" sz="6000" b="1">
                <a:solidFill>
                  <a:srgbClr val="FF0000"/>
                </a:solidFill>
              </a:rPr>
              <a:t>全年一次性奖金</a:t>
            </a:r>
            <a:r>
              <a:rPr lang="zh-CN" altLang="en-US" sz="6000" b="1"/>
              <a:t>的处理方式（单独计税、综合汇算）</a:t>
            </a:r>
            <a:endParaRPr lang="zh-CN" altLang="en-US" sz="6000" b="1"/>
          </a:p>
          <a:p>
            <a:r>
              <a:rPr lang="en-US" altLang="zh-CN" sz="6000">
                <a:sym typeface="+mn-ea"/>
              </a:rPr>
              <a:t>    A</a:t>
            </a:r>
            <a:r>
              <a:rPr sz="6000">
                <a:sym typeface="+mn-ea"/>
              </a:rPr>
              <a:t>、某月的综合所得、一次性奖金分开申，年终汇算清缴时可以二选一；</a:t>
            </a:r>
            <a:br>
              <a:rPr sz="6000">
                <a:sym typeface="+mn-ea"/>
              </a:rPr>
            </a:br>
            <a:r>
              <a:rPr sz="6000">
                <a:sym typeface="+mn-ea"/>
              </a:rPr>
              <a:t>    </a:t>
            </a:r>
            <a:r>
              <a:rPr lang="en-US" altLang="zh-CN" sz="6000">
                <a:sym typeface="+mn-ea"/>
              </a:rPr>
              <a:t>B</a:t>
            </a:r>
            <a:r>
              <a:rPr sz="6000">
                <a:sym typeface="+mn-ea"/>
              </a:rPr>
              <a:t>、未申报过一次性奖金，后期不可拆分，只能汇总申报。</a:t>
            </a:r>
            <a:endParaRPr lang="zh-CN" altLang="en-US" sz="6000" b="1"/>
          </a:p>
          <a:p>
            <a:r>
              <a:rPr lang="en-US" altLang="zh-CN" sz="6000" b="1"/>
              <a:t>2</a:t>
            </a:r>
            <a:r>
              <a:rPr sz="6000" b="1"/>
              <a:t>、</a:t>
            </a:r>
            <a:r>
              <a:rPr lang="zh-CN" altLang="en-US" sz="6000" b="1"/>
              <a:t>劳务报酬：操作方法：新增</a:t>
            </a:r>
            <a:r>
              <a:rPr lang="en-US" altLang="zh-CN" sz="6000" b="1"/>
              <a:t>--</a:t>
            </a:r>
            <a:r>
              <a:rPr sz="6000" b="1"/>
              <a:t>查询导入、手工填写 </a:t>
            </a:r>
            <a:endParaRPr sz="6000" b="1"/>
          </a:p>
          <a:p>
            <a:pPr marL="0" indent="0">
              <a:buNone/>
            </a:pPr>
            <a:r>
              <a:rPr lang="zh-CN" altLang="en-US" sz="6000" b="1"/>
              <a:t>                      计税方式：税前劳务报酬收入</a:t>
            </a:r>
            <a:r>
              <a:rPr lang="en-US" altLang="zh-CN" sz="6000" b="1"/>
              <a:t>*</a:t>
            </a:r>
            <a:r>
              <a:rPr sz="6000" b="1"/>
              <a:t>（</a:t>
            </a:r>
            <a:r>
              <a:rPr lang="en-US" altLang="zh-CN" sz="6000" b="1"/>
              <a:t>1-20%</a:t>
            </a:r>
            <a:r>
              <a:rPr sz="6000" b="1"/>
              <a:t>）</a:t>
            </a:r>
            <a:r>
              <a:rPr lang="en-US" altLang="zh-CN" sz="6000" b="1"/>
              <a:t>*20%=</a:t>
            </a:r>
            <a:r>
              <a:rPr sz="6000" b="1"/>
              <a:t>应纳税额</a:t>
            </a:r>
            <a:endParaRPr sz="6000" b="1"/>
          </a:p>
          <a:p>
            <a:pPr marL="0" indent="0">
              <a:buNone/>
            </a:pPr>
            <a:r>
              <a:rPr lang="zh-CN" altLang="en-US" sz="6000" b="1">
                <a:solidFill>
                  <a:srgbClr val="FF0000"/>
                </a:solidFill>
              </a:rPr>
              <a:t>   </a:t>
            </a:r>
            <a:r>
              <a:rPr lang="en-US" altLang="zh-CN" sz="6000" b="1"/>
              <a:t>3</a:t>
            </a:r>
            <a:r>
              <a:rPr sz="6000" b="1"/>
              <a:t>、</a:t>
            </a:r>
            <a:r>
              <a:rPr lang="zh-CN" altLang="en-US" sz="6000" b="1"/>
              <a:t>稿酬所得：</a:t>
            </a:r>
            <a:r>
              <a:rPr sz="6000" b="1">
                <a:sym typeface="+mn-ea"/>
              </a:rPr>
              <a:t>操作方法：新增</a:t>
            </a:r>
            <a:r>
              <a:rPr lang="en-US" altLang="zh-CN" sz="6000" b="1">
                <a:sym typeface="+mn-ea"/>
              </a:rPr>
              <a:t>--</a:t>
            </a:r>
            <a:r>
              <a:rPr sz="6000" b="1">
                <a:sym typeface="+mn-ea"/>
              </a:rPr>
              <a:t>查询导入、手工填写 </a:t>
            </a:r>
            <a:endParaRPr sz="6000" b="1">
              <a:sym typeface="+mn-ea"/>
            </a:endParaRPr>
          </a:p>
          <a:p>
            <a:pPr marL="0" indent="0">
              <a:buNone/>
            </a:pPr>
            <a:r>
              <a:rPr sz="6000" b="1">
                <a:sym typeface="+mn-ea"/>
              </a:rPr>
              <a:t>                       计税方式： 税前稿酬收入</a:t>
            </a:r>
            <a:r>
              <a:rPr lang="en-US" altLang="zh-CN" sz="6000" b="1">
                <a:sym typeface="+mn-ea"/>
              </a:rPr>
              <a:t>*</a:t>
            </a:r>
            <a:r>
              <a:rPr sz="6000" b="1">
                <a:sym typeface="+mn-ea"/>
              </a:rPr>
              <a:t>（</a:t>
            </a:r>
            <a:r>
              <a:rPr lang="en-US" altLang="zh-CN" sz="6000" b="1">
                <a:sym typeface="+mn-ea"/>
              </a:rPr>
              <a:t>1-20%</a:t>
            </a:r>
            <a:r>
              <a:rPr sz="6000" b="1">
                <a:sym typeface="+mn-ea"/>
              </a:rPr>
              <a:t>）</a:t>
            </a:r>
            <a:r>
              <a:rPr lang="en-US" altLang="zh-CN" sz="6000" b="1">
                <a:sym typeface="+mn-ea"/>
              </a:rPr>
              <a:t>*</a:t>
            </a:r>
            <a:r>
              <a:rPr lang="en-US" altLang="zh-CN" sz="6000" b="1">
                <a:sym typeface="+mn-ea"/>
              </a:rPr>
              <a:t>70%</a:t>
            </a:r>
            <a:r>
              <a:rPr lang="en-US" altLang="zh-CN" sz="6000" b="1">
                <a:sym typeface="+mn-ea"/>
              </a:rPr>
              <a:t>*20%=</a:t>
            </a:r>
            <a:r>
              <a:rPr sz="6000" b="1">
                <a:sym typeface="+mn-ea"/>
              </a:rPr>
              <a:t>应纳税额</a:t>
            </a:r>
            <a:endParaRPr lang="zh-CN" altLang="en-US" sz="6000" b="1"/>
          </a:p>
          <a:p>
            <a:r>
              <a:rPr lang="en-US" altLang="zh-CN" sz="6000" b="1"/>
              <a:t>4</a:t>
            </a:r>
            <a:r>
              <a:rPr sz="6000" b="1"/>
              <a:t>、</a:t>
            </a:r>
            <a:r>
              <a:rPr lang="zh-CN" altLang="en-US" sz="6000" b="1"/>
              <a:t>特许权使用费：</a:t>
            </a:r>
            <a:r>
              <a:rPr sz="6000" b="1">
                <a:sym typeface="+mn-ea"/>
              </a:rPr>
              <a:t>操作方法：</a:t>
            </a:r>
            <a:r>
              <a:rPr lang="zh-CN" altLang="en-US" sz="6000" b="1"/>
              <a:t>手工填写</a:t>
            </a:r>
            <a:endParaRPr lang="zh-CN" altLang="en-US" sz="6000" b="1"/>
          </a:p>
          <a:p>
            <a:r>
              <a:rPr lang="zh-CN" altLang="en-US" sz="6000" b="1"/>
              <a:t>                         </a:t>
            </a:r>
            <a:r>
              <a:rPr sz="6000" b="1">
                <a:sym typeface="+mn-ea"/>
              </a:rPr>
              <a:t> 计税方式：税前特许权使用费收入</a:t>
            </a:r>
            <a:r>
              <a:rPr lang="en-US" altLang="zh-CN" sz="6000" b="1">
                <a:sym typeface="+mn-ea"/>
              </a:rPr>
              <a:t>*</a:t>
            </a:r>
            <a:r>
              <a:rPr sz="6000" b="1">
                <a:sym typeface="+mn-ea"/>
              </a:rPr>
              <a:t>（</a:t>
            </a:r>
            <a:r>
              <a:rPr lang="en-US" altLang="zh-CN" sz="6000" b="1">
                <a:sym typeface="+mn-ea"/>
              </a:rPr>
              <a:t>1-20%</a:t>
            </a:r>
            <a:r>
              <a:rPr sz="6000" b="1">
                <a:sym typeface="+mn-ea"/>
              </a:rPr>
              <a:t>）</a:t>
            </a:r>
            <a:r>
              <a:rPr lang="en-US" altLang="zh-CN" sz="6000" b="1">
                <a:sym typeface="+mn-ea"/>
              </a:rPr>
              <a:t>*20%=</a:t>
            </a:r>
            <a:r>
              <a:rPr sz="6000" b="1">
                <a:sym typeface="+mn-ea"/>
              </a:rPr>
              <a:t>应纳税额</a:t>
            </a:r>
            <a:endParaRPr sz="6000" b="1">
              <a:sym typeface="+mn-ea"/>
            </a:endParaRPr>
          </a:p>
          <a:p>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solidFill>
                  <a:srgbClr val="FF0000"/>
                </a:solidFill>
                <a:effectLst>
                  <a:outerShdw blurRad="38100" dist="25400" dir="5400000" algn="ctr" rotWithShape="0">
                    <a:srgbClr val="6E747A">
                      <a:alpha val="43000"/>
                    </a:srgbClr>
                  </a:outerShdw>
                </a:effectLst>
              </a:rPr>
              <a:t>费用、免税收入和税前扣除</a:t>
            </a:r>
            <a:endParaRPr lang="zh-CN" altLang="en-US">
              <a:solidFill>
                <a:srgbClr val="FF0000"/>
              </a:solidFill>
              <a:effectLst>
                <a:outerShdw blurRad="38100" dist="25400" dir="5400000" algn="ctr" rotWithShape="0">
                  <a:srgbClr val="6E747A">
                    <a:alpha val="43000"/>
                  </a:srgbClr>
                </a:outerShdw>
              </a:effectLst>
            </a:endParaRPr>
          </a:p>
        </p:txBody>
      </p:sp>
      <p:sp>
        <p:nvSpPr>
          <p:cNvPr id="3" name="内容占位符 2"/>
          <p:cNvSpPr>
            <a:spLocks noGrp="1"/>
          </p:cNvSpPr>
          <p:nvPr>
            <p:ph idx="1"/>
          </p:nvPr>
        </p:nvSpPr>
        <p:spPr/>
        <p:txBody>
          <a:bodyPr/>
          <a:p>
            <a:r>
              <a:rPr lang="en-US" altLang="zh-CN" sz="2000" b="1"/>
              <a:t>1</a:t>
            </a:r>
            <a:r>
              <a:rPr sz="2000" b="1"/>
              <a:t>、费用：（劳务报酬</a:t>
            </a:r>
            <a:r>
              <a:rPr lang="en-US" altLang="zh-CN" sz="2000" b="1"/>
              <a:t>+</a:t>
            </a:r>
            <a:r>
              <a:rPr sz="2000" b="1"/>
              <a:t>稿酬所得</a:t>
            </a:r>
            <a:r>
              <a:rPr lang="en-US" altLang="zh-CN" sz="2000" b="1"/>
              <a:t>+</a:t>
            </a:r>
            <a:r>
              <a:rPr sz="2000" b="1"/>
              <a:t>特许权使用费）</a:t>
            </a:r>
            <a:r>
              <a:rPr lang="en-US" altLang="zh-CN" sz="2000" b="1"/>
              <a:t>*20%</a:t>
            </a:r>
            <a:endParaRPr lang="en-US" altLang="zh-CN" sz="2000" b="1"/>
          </a:p>
          <a:p>
            <a:r>
              <a:rPr lang="en-US" altLang="zh-CN" sz="2000" b="1"/>
              <a:t>2</a:t>
            </a:r>
            <a:r>
              <a:rPr sz="2000" b="1"/>
              <a:t>、免税收入：稿酬所得免税部分</a:t>
            </a:r>
            <a:r>
              <a:rPr lang="en-US" altLang="zh-CN" sz="2000" b="1"/>
              <a:t>+</a:t>
            </a:r>
            <a:r>
              <a:rPr sz="2000" b="1"/>
              <a:t>其他免税部分</a:t>
            </a:r>
            <a:endParaRPr sz="2000" b="1"/>
          </a:p>
          <a:p>
            <a:r>
              <a:rPr lang="en-US" altLang="zh-CN" sz="2000" b="1"/>
              <a:t>3</a:t>
            </a:r>
            <a:r>
              <a:rPr sz="2000" b="1"/>
              <a:t>、减除费用：</a:t>
            </a:r>
            <a:r>
              <a:rPr lang="en-US" altLang="zh-CN" sz="2000" b="1"/>
              <a:t>5000*12=60000</a:t>
            </a:r>
            <a:endParaRPr lang="en-US" altLang="zh-CN" sz="2000" b="1"/>
          </a:p>
          <a:p>
            <a:r>
              <a:rPr lang="en-US" altLang="zh-CN" sz="2000" b="1"/>
              <a:t>4</a:t>
            </a:r>
            <a:r>
              <a:rPr sz="2000" b="1"/>
              <a:t>、专项扣除：三险一金</a:t>
            </a:r>
            <a:endParaRPr sz="2000" b="1"/>
          </a:p>
          <a:p>
            <a:r>
              <a:rPr lang="en-US" altLang="zh-CN" sz="2000" b="1"/>
              <a:t>5</a:t>
            </a:r>
            <a:r>
              <a:rPr sz="2000" b="1"/>
              <a:t>、专项附加扣除：子女教育、继续教育、赡养老人、房屋贷款、房屋租金、大病医疗</a:t>
            </a:r>
            <a:endParaRPr sz="2000" b="1"/>
          </a:p>
          <a:p>
            <a:r>
              <a:rPr lang="en-US" altLang="zh-CN" sz="2000" b="1"/>
              <a:t>6</a:t>
            </a:r>
            <a:r>
              <a:rPr sz="2000" b="1"/>
              <a:t>、其他扣除项目：年金</a:t>
            </a:r>
            <a:r>
              <a:rPr lang="en-US" altLang="zh-CN" sz="2000" b="1"/>
              <a:t>4%</a:t>
            </a:r>
            <a:endParaRPr lang="en-US" altLang="zh-CN" sz="2000" b="1"/>
          </a:p>
          <a:p>
            <a:pPr marL="0" indent="0">
              <a:buNone/>
            </a:pPr>
            <a:r>
              <a:rPr lang="en-US" altLang="zh-CN" sz="2000" b="1"/>
              <a:t>                            </a:t>
            </a:r>
            <a:r>
              <a:rPr sz="2000" b="1"/>
              <a:t>商业健康险 ：税优识别码，</a:t>
            </a:r>
            <a:r>
              <a:rPr lang="en-US" altLang="zh-CN" sz="2000" b="1">
                <a:sym typeface="+mn-ea"/>
              </a:rPr>
              <a:t>2400</a:t>
            </a:r>
            <a:r>
              <a:rPr sz="2000" b="1">
                <a:sym typeface="+mn-ea"/>
              </a:rPr>
              <a:t>元</a:t>
            </a:r>
            <a:r>
              <a:rPr lang="en-US" altLang="zh-CN" sz="2000" b="1">
                <a:sym typeface="+mn-ea"/>
              </a:rPr>
              <a:t>/</a:t>
            </a:r>
            <a:r>
              <a:rPr sz="2000" b="1">
                <a:sym typeface="+mn-ea"/>
              </a:rPr>
              <a:t>年</a:t>
            </a:r>
            <a:r>
              <a:rPr sz="2000" b="1"/>
              <a:t>（</a:t>
            </a:r>
            <a:r>
              <a:rPr sz="2000" b="1">
                <a:sym typeface="+mn-ea"/>
              </a:rPr>
              <a:t> </a:t>
            </a:r>
            <a:r>
              <a:rPr lang="en-US" altLang="zh-CN" sz="2000" b="1">
                <a:sym typeface="+mn-ea"/>
              </a:rPr>
              <a:t>200</a:t>
            </a:r>
            <a:r>
              <a:rPr sz="2000" b="1">
                <a:sym typeface="+mn-ea"/>
              </a:rPr>
              <a:t>元</a:t>
            </a:r>
            <a:r>
              <a:rPr lang="en-US" altLang="zh-CN" sz="2000" b="1">
                <a:sym typeface="+mn-ea"/>
              </a:rPr>
              <a:t>/</a:t>
            </a:r>
            <a:r>
              <a:rPr sz="2000" b="1">
                <a:sym typeface="+mn-ea"/>
              </a:rPr>
              <a:t>月</a:t>
            </a:r>
            <a:r>
              <a:rPr sz="2000" b="1"/>
              <a:t>）</a:t>
            </a:r>
            <a:endParaRPr sz="2000" b="1"/>
          </a:p>
          <a:p>
            <a:pPr marL="0" indent="0">
              <a:buNone/>
            </a:pPr>
            <a:r>
              <a:rPr sz="2000" b="1"/>
              <a:t>                            税延养老保险：上海、福建、苏州</a:t>
            </a:r>
            <a:endParaRPr sz="2000" b="1"/>
          </a:p>
          <a:p>
            <a:pPr marL="0" indent="0">
              <a:buNone/>
            </a:pPr>
            <a:r>
              <a:rPr sz="2000" b="1"/>
              <a:t>                            允许扣除的税费：个人取得劳务报酬时发生的合理税费支出</a:t>
            </a:r>
            <a:endParaRPr sz="2000" b="1"/>
          </a:p>
          <a:p>
            <a:pPr marL="0" indent="0">
              <a:buNone/>
            </a:pPr>
            <a:r>
              <a:rPr sz="2000" b="1"/>
              <a:t>                            其他：保险营销员、证券经纪人展业成本  </a:t>
            </a:r>
            <a:r>
              <a:rPr sz="1800" b="1"/>
              <a:t>  </a:t>
            </a:r>
            <a: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a:t>公益性捐赠填报：（财税</a:t>
            </a:r>
            <a:r>
              <a:rPr lang="en-US" altLang="zh-CN"/>
              <a:t>2019</a:t>
            </a:r>
            <a:r>
              <a:t>年第</a:t>
            </a:r>
            <a:r>
              <a:rPr lang="en-US" altLang="zh-CN"/>
              <a:t>99</a:t>
            </a:r>
            <a:r>
              <a:t>号公告）</a:t>
            </a:r>
            <a:r>
              <a:rPr lang="en-US" altLang="zh-CN">
                <a:sym typeface="+mn-ea"/>
              </a:rPr>
              <a:t>30%</a:t>
            </a:r>
            <a:endParaRPr lang="en-US" altLang="zh-CN">
              <a:sym typeface="+mn-ea"/>
            </a:endParaRPr>
          </a:p>
        </p:txBody>
      </p:sp>
      <p:pic>
        <p:nvPicPr>
          <p:cNvPr id="4" name="内容占位符 3"/>
          <p:cNvPicPr>
            <a:picLocks noGrp="1" noChangeAspect="1"/>
          </p:cNvPicPr>
          <p:nvPr>
            <p:ph idx="1"/>
          </p:nvPr>
        </p:nvPicPr>
        <p:blipFill>
          <a:blip r:embed="rId1" cstate="print"/>
          <a:stretch>
            <a:fillRect/>
          </a:stretch>
        </p:blipFill>
        <p:spPr>
          <a:xfrm>
            <a:off x="499110" y="952500"/>
            <a:ext cx="5379720" cy="5388610"/>
          </a:xfrm>
          <a:prstGeom prst="rect">
            <a:avLst/>
          </a:prstGeom>
        </p:spPr>
      </p:pic>
      <p:pic>
        <p:nvPicPr>
          <p:cNvPr id="5" name="图片 4"/>
          <p:cNvPicPr>
            <a:picLocks noChangeAspect="1"/>
          </p:cNvPicPr>
          <p:nvPr/>
        </p:nvPicPr>
        <p:blipFill>
          <a:blip r:embed="rId2" cstate="print"/>
          <a:stretch>
            <a:fillRect/>
          </a:stretch>
        </p:blipFill>
        <p:spPr>
          <a:xfrm>
            <a:off x="6081395" y="884555"/>
            <a:ext cx="5631815" cy="524827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pic>
        <p:nvPicPr>
          <p:cNvPr id="4" name="内容占位符 3" descr="申报7.jpg"/>
          <p:cNvPicPr>
            <a:picLocks noGrp="1" noChangeAspect="1"/>
          </p:cNvPicPr>
          <p:nvPr>
            <p:ph idx="1"/>
          </p:nvPr>
        </p:nvPicPr>
        <p:blipFill>
          <a:blip r:embed="rId1" cstate="print"/>
          <a:stretch>
            <a:fillRect/>
          </a:stretch>
        </p:blipFill>
        <p:spPr>
          <a:xfrm>
            <a:off x="1869440" y="178435"/>
            <a:ext cx="7813675" cy="616331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a:t>减免税额</a:t>
            </a:r>
            <a:endParaRPr lang="zh-CN" altLang="en-US"/>
          </a:p>
        </p:txBody>
      </p:sp>
      <p:pic>
        <p:nvPicPr>
          <p:cNvPr id="4" name="内容占位符 3"/>
          <p:cNvPicPr>
            <a:picLocks noGrp="1" noChangeAspect="1"/>
          </p:cNvPicPr>
          <p:nvPr>
            <p:ph idx="1"/>
          </p:nvPr>
        </p:nvPicPr>
        <p:blipFill>
          <a:blip r:embed="rId1" cstate="print"/>
          <a:stretch>
            <a:fillRect/>
          </a:stretch>
        </p:blipFill>
        <p:spPr>
          <a:xfrm>
            <a:off x="548640" y="885190"/>
            <a:ext cx="2486660" cy="5388610"/>
          </a:xfrm>
          <a:prstGeom prst="rect">
            <a:avLst/>
          </a:prstGeom>
        </p:spPr>
      </p:pic>
      <p:pic>
        <p:nvPicPr>
          <p:cNvPr id="5" name="图片 4"/>
          <p:cNvPicPr>
            <a:picLocks noChangeAspect="1"/>
          </p:cNvPicPr>
          <p:nvPr/>
        </p:nvPicPr>
        <p:blipFill>
          <a:blip r:embed="rId2" cstate="print"/>
          <a:stretch>
            <a:fillRect/>
          </a:stretch>
        </p:blipFill>
        <p:spPr>
          <a:xfrm>
            <a:off x="3248660" y="885825"/>
            <a:ext cx="2808605" cy="5387975"/>
          </a:xfrm>
          <a:prstGeom prst="rect">
            <a:avLst/>
          </a:prstGeom>
        </p:spPr>
      </p:pic>
      <p:pic>
        <p:nvPicPr>
          <p:cNvPr id="6" name="图片 5"/>
          <p:cNvPicPr>
            <a:picLocks noChangeAspect="1"/>
          </p:cNvPicPr>
          <p:nvPr/>
        </p:nvPicPr>
        <p:blipFill>
          <a:blip r:embed="rId3" cstate="print"/>
          <a:stretch>
            <a:fillRect/>
          </a:stretch>
        </p:blipFill>
        <p:spPr>
          <a:xfrm>
            <a:off x="6214745" y="885190"/>
            <a:ext cx="2736850" cy="5387975"/>
          </a:xfrm>
          <a:prstGeom prst="rect">
            <a:avLst/>
          </a:prstGeom>
        </p:spPr>
      </p:pic>
      <p:pic>
        <p:nvPicPr>
          <p:cNvPr id="7" name="图片 6"/>
          <p:cNvPicPr>
            <a:picLocks noChangeAspect="1"/>
          </p:cNvPicPr>
          <p:nvPr/>
        </p:nvPicPr>
        <p:blipFill>
          <a:blip r:embed="rId4" cstate="print"/>
          <a:stretch>
            <a:fillRect/>
          </a:stretch>
        </p:blipFill>
        <p:spPr>
          <a:xfrm>
            <a:off x="9052560" y="885190"/>
            <a:ext cx="2985135" cy="5683885"/>
          </a:xfrm>
          <a:prstGeom prst="rect">
            <a:avLst/>
          </a:prstGeom>
        </p:spPr>
      </p:pic>
      <p:sp>
        <p:nvSpPr>
          <p:cNvPr id="8" name="文本框 7"/>
          <p:cNvSpPr txBox="1"/>
          <p:nvPr/>
        </p:nvSpPr>
        <p:spPr>
          <a:xfrm>
            <a:off x="8143240" y="4105275"/>
            <a:ext cx="3894455" cy="1198880"/>
          </a:xfrm>
          <a:prstGeom prst="rect">
            <a:avLst/>
          </a:prstGeom>
          <a:noFill/>
        </p:spPr>
        <p:txBody>
          <a:bodyPr wrap="square" rtlCol="0">
            <a:spAutoFit/>
          </a:bodyPr>
          <a:lstStyle/>
          <a:p>
            <a:r>
              <a:rPr lang="zh-CN" altLang="en-US" b="1">
                <a:solidFill>
                  <a:srgbClr val="FF0000"/>
                </a:solidFill>
              </a:rPr>
              <a:t>此处只支持（二）自然灾害、地区地震灾害损失和其他减免税事项。</a:t>
            </a:r>
            <a:endParaRPr lang="zh-CN" altLang="en-US" b="1">
              <a:solidFill>
                <a:srgbClr val="FF0000"/>
              </a:solidFill>
            </a:endParaRPr>
          </a:p>
          <a:p>
            <a:r>
              <a:rPr lang="zh-CN" altLang="en-US" b="1">
                <a:solidFill>
                  <a:srgbClr val="FF0000"/>
                </a:solidFill>
              </a:rPr>
              <a:t>如需享受（一）残孤烈所得减免需在个人信息模块下填写。</a:t>
            </a:r>
            <a:endParaRPr lang="zh-CN" altLang="en-US" b="1">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74955" y="1092835"/>
            <a:ext cx="6971665" cy="3517900"/>
          </a:xfrm>
        </p:spPr>
        <p:txBody>
          <a:bodyPr>
            <a:normAutofit/>
          </a:bodyPr>
          <a:p>
            <a:r>
              <a:rPr b="0">
                <a:sym typeface="+mn-ea"/>
              </a:rPr>
              <a:t>居民个人：</a:t>
            </a:r>
            <a:br>
              <a:rPr b="0">
                <a:sym typeface="+mn-ea"/>
              </a:rPr>
            </a:br>
            <a:br>
              <a:rPr b="0">
                <a:sym typeface="+mn-ea"/>
              </a:rPr>
            </a:br>
            <a:r>
              <a:rPr b="0">
                <a:sym typeface="+mn-ea"/>
              </a:rPr>
              <a:t>《中华人民共和国个人所得税法定义》：第一条　在中国境内有住所，或者无住所而一个纳税年度内在中国境内居住累计满一百八十三天的个人，为居民个人。居民个人从中国境内和境外取得的所得，依照本法规定缴纳个人所得税。</a:t>
            </a:r>
            <a:endParaRPr lang="zh-CN" altLang="en-US"/>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882" y="443233"/>
            <a:ext cx="10852237" cy="684923"/>
          </a:xfrm>
        </p:spPr>
        <p:txBody>
          <a:bodyPr>
            <a:normAutofit fontScale="90000"/>
          </a:bodyPr>
          <a:lstStyle/>
          <a:p>
            <a:pPr algn="ctr"/>
            <a:r>
              <a:rPr lang="zh-CN" altLang="en-US" dirty="0" smtClean="0"/>
              <a:t>     </a:t>
            </a:r>
            <a:r>
              <a:rPr lang="zh-CN" altLang="en-US" dirty="0" smtClean="0">
                <a:latin typeface="+mj-ea"/>
                <a:ea typeface="+mj-ea"/>
              </a:rPr>
              <a:t>★个人所得税</a:t>
            </a:r>
            <a:r>
              <a:rPr lang="en-US" altLang="zh-CN" dirty="0" smtClean="0">
                <a:latin typeface="+mj-ea"/>
                <a:ea typeface="+mj-ea"/>
              </a:rPr>
              <a:t>APP</a:t>
            </a:r>
            <a:r>
              <a:rPr lang="zh-CN" altLang="en-US" dirty="0" smtClean="0">
                <a:latin typeface="+mj-ea"/>
                <a:ea typeface="+mj-ea"/>
              </a:rPr>
              <a:t>操作流程图</a:t>
            </a:r>
            <a:br>
              <a:rPr lang="en-US" altLang="zh-CN" dirty="0" smtClean="0">
                <a:latin typeface="+mj-ea"/>
                <a:ea typeface="+mj-ea"/>
              </a:rPr>
            </a:br>
            <a:endParaRPr lang="zh-CN" altLang="en-US" dirty="0">
              <a:latin typeface="+mj-ea"/>
              <a:ea typeface="+mj-ea"/>
            </a:endParaRPr>
          </a:p>
        </p:txBody>
      </p:sp>
      <p:pic>
        <p:nvPicPr>
          <p:cNvPr id="7" name="内容占位符 6" descr="提交申报4.1.png"/>
          <p:cNvPicPr>
            <a:picLocks noGrp="1" noChangeAspect="1"/>
          </p:cNvPicPr>
          <p:nvPr>
            <p:ph idx="1"/>
          </p:nvPr>
        </p:nvPicPr>
        <p:blipFill>
          <a:blip r:embed="rId1" cstate="print"/>
          <a:stretch>
            <a:fillRect/>
          </a:stretch>
        </p:blipFill>
        <p:spPr>
          <a:xfrm>
            <a:off x="622424" y="1435245"/>
            <a:ext cx="10852150" cy="3514725"/>
          </a:xfrm>
        </p:spPr>
      </p:pic>
      <p:pic>
        <p:nvPicPr>
          <p:cNvPr id="8" name="图片 7" descr="申报页面.jpg"/>
          <p:cNvPicPr>
            <a:picLocks noChangeAspect="1"/>
          </p:cNvPicPr>
          <p:nvPr/>
        </p:nvPicPr>
        <p:blipFill>
          <a:blip r:embed="rId2" cstate="print"/>
          <a:stretch>
            <a:fillRect/>
          </a:stretch>
        </p:blipFill>
        <p:spPr>
          <a:xfrm>
            <a:off x="4692396" y="1144484"/>
            <a:ext cx="1827157" cy="3974713"/>
          </a:xfrm>
          <a:prstGeom prst="rect">
            <a:avLst/>
          </a:prstGeom>
          <a:ln cmpd="sng">
            <a:solidFill>
              <a:srgbClr val="C00000"/>
            </a:solidFill>
          </a:ln>
        </p:spPr>
      </p:pic>
      <p:sp>
        <p:nvSpPr>
          <p:cNvPr id="10" name="标题 1"/>
          <p:cNvSpPr txBox="1"/>
          <p:nvPr/>
        </p:nvSpPr>
        <p:spPr>
          <a:xfrm>
            <a:off x="739154" y="5262636"/>
            <a:ext cx="10852237" cy="684923"/>
          </a:xfrm>
          <a:prstGeom prst="rect">
            <a:avLst/>
          </a:prstGeom>
        </p:spPr>
        <p:txBody>
          <a:bodyPr vert="horz" wrap="square" lIns="90170" tIns="46990" rIns="90170" bIns="46990" rtlCol="0" anchor="ctr" anchorCtr="0">
            <a:normAutofit/>
          </a:bodyPr>
          <a:lstStyle/>
          <a:p>
            <a:pPr marL="0" marR="0" lvl="0" indent="0" defTabSz="914400" rtl="0" eaLnBrk="1" fontAlgn="auto" latinLnBrk="0" hangingPunct="1">
              <a:lnSpc>
                <a:spcPct val="100000"/>
              </a:lnSpc>
              <a:spcBef>
                <a:spcPct val="0"/>
              </a:spcBef>
              <a:spcAft>
                <a:spcPts val="0"/>
              </a:spcAft>
              <a:buClrTx/>
              <a:buSzTx/>
              <a:buFontTx/>
              <a:buNone/>
              <a:defRPr/>
            </a:pPr>
            <a:r>
              <a:rPr kumimoji="0" lang="zh-CN" altLang="en-US" sz="2400" i="0" u="none" strike="noStrike" kern="1200" cap="none" spc="200" normalizeH="0" baseline="0" noProof="1" smtClean="0">
                <a:ln>
                  <a:noFill/>
                </a:ln>
                <a:solidFill>
                  <a:schemeClr val="tx1"/>
                </a:solidFill>
                <a:effectLst/>
                <a:uLnTx/>
                <a:uFillTx/>
                <a:latin typeface="Arial" panose="020B0604020202020204" pitchFamily="34" charset="0"/>
                <a:ea typeface="微软雅黑" panose="020B0503020204020204" charset="-122"/>
                <a:cs typeface="+mj-cs"/>
                <a:sym typeface="+mn-ea"/>
              </a:rPr>
              <a:t>  </a:t>
            </a:r>
            <a:r>
              <a:rPr kumimoji="0" lang="en-US" altLang="zh-CN" sz="2400" i="0" u="none" strike="noStrike" kern="1200" cap="none" spc="200" normalizeH="0" baseline="0" noProof="1" smtClean="0">
                <a:ln>
                  <a:noFill/>
                </a:ln>
                <a:solidFill>
                  <a:schemeClr val="tx1"/>
                </a:solidFill>
                <a:effectLst/>
                <a:uLnTx/>
                <a:uFillTx/>
                <a:latin typeface="Arial" panose="020B0604020202020204" pitchFamily="34" charset="0"/>
                <a:ea typeface="微软雅黑" panose="020B0503020204020204" charset="-122"/>
                <a:cs typeface="+mj-cs"/>
                <a:sym typeface="+mn-ea"/>
              </a:rPr>
              <a:t>1</a:t>
            </a:r>
            <a:r>
              <a:rPr kumimoji="0" lang="zh-CN" altLang="en-US" sz="2400" i="0" u="none" strike="noStrike" kern="1200" cap="none" spc="200" normalizeH="0" baseline="0" noProof="1" smtClean="0">
                <a:ln>
                  <a:noFill/>
                </a:ln>
                <a:solidFill>
                  <a:schemeClr val="tx1"/>
                </a:solidFill>
                <a:effectLst/>
                <a:uLnTx/>
                <a:uFillTx/>
                <a:latin typeface="Arial" panose="020B0604020202020204" pitchFamily="34" charset="0"/>
                <a:ea typeface="微软雅黑" panose="020B0503020204020204" charset="-122"/>
                <a:cs typeface="+mj-cs"/>
                <a:sym typeface="+mn-ea"/>
              </a:rPr>
              <a:t>、信息填报                </a:t>
            </a:r>
            <a:r>
              <a:rPr kumimoji="0" lang="en-US" altLang="zh-CN" sz="2400" i="0" u="none" strike="noStrike" kern="1200" cap="none" spc="200" normalizeH="0" baseline="0" noProof="1" smtClean="0">
                <a:ln>
                  <a:noFill/>
                </a:ln>
                <a:solidFill>
                  <a:schemeClr val="tx1"/>
                </a:solidFill>
                <a:effectLst/>
                <a:uLnTx/>
                <a:uFillTx/>
                <a:latin typeface="Arial" panose="020B0604020202020204" pitchFamily="34" charset="0"/>
                <a:ea typeface="微软雅黑" panose="020B0503020204020204" charset="-122"/>
                <a:cs typeface="+mj-cs"/>
                <a:sym typeface="+mn-ea"/>
              </a:rPr>
              <a:t>2</a:t>
            </a:r>
            <a:r>
              <a:rPr kumimoji="0" lang="zh-CN" altLang="en-US" sz="2400" i="0" u="none" strike="noStrike" kern="1200" cap="none" spc="200" normalizeH="0" baseline="0" noProof="1" smtClean="0">
                <a:ln>
                  <a:noFill/>
                </a:ln>
                <a:solidFill>
                  <a:schemeClr val="tx1"/>
                </a:solidFill>
                <a:effectLst/>
                <a:uLnTx/>
                <a:uFillTx/>
                <a:latin typeface="Arial" panose="020B0604020202020204" pitchFamily="34" charset="0"/>
                <a:ea typeface="微软雅黑" panose="020B0503020204020204" charset="-122"/>
                <a:cs typeface="+mj-cs"/>
                <a:sym typeface="+mn-ea"/>
              </a:rPr>
              <a:t>、计算税款         </a:t>
            </a:r>
            <a:r>
              <a:rPr kumimoji="0" lang="en-US" altLang="zh-CN" sz="2400" i="0" u="none" strike="noStrike" kern="1200" cap="none" spc="200" normalizeH="0" baseline="0" noProof="1" smtClean="0">
                <a:ln>
                  <a:noFill/>
                </a:ln>
                <a:solidFill>
                  <a:schemeClr val="tx1"/>
                </a:solidFill>
                <a:effectLst/>
                <a:uLnTx/>
                <a:uFillTx/>
                <a:latin typeface="Arial" panose="020B0604020202020204" pitchFamily="34" charset="0"/>
                <a:ea typeface="微软雅黑" panose="020B0503020204020204" charset="-122"/>
                <a:cs typeface="+mj-cs"/>
                <a:sym typeface="+mn-ea"/>
              </a:rPr>
              <a:t>3</a:t>
            </a:r>
            <a:r>
              <a:rPr kumimoji="0" lang="zh-CN" altLang="en-US" sz="2400" i="0" u="none" strike="noStrike" kern="1200" cap="none" spc="200" normalizeH="0" baseline="0" noProof="1" smtClean="0">
                <a:ln>
                  <a:noFill/>
                </a:ln>
                <a:solidFill>
                  <a:schemeClr val="tx1"/>
                </a:solidFill>
                <a:effectLst/>
                <a:uLnTx/>
                <a:uFillTx/>
                <a:latin typeface="Arial" panose="020B0604020202020204" pitchFamily="34" charset="0"/>
                <a:ea typeface="微软雅黑" panose="020B0503020204020204" charset="-122"/>
                <a:cs typeface="+mj-cs"/>
                <a:sym typeface="+mn-ea"/>
              </a:rPr>
              <a:t>、补、退税操作方法</a:t>
            </a:r>
            <a:endParaRPr kumimoji="0" lang="zh-CN" altLang="en-US" sz="2400" i="0" u="none" strike="noStrike" kern="1200" cap="none" spc="200" normalizeH="0" baseline="0" noProof="1">
              <a:ln>
                <a:noFill/>
              </a:ln>
              <a:solidFill>
                <a:schemeClr val="tx1"/>
              </a:solidFill>
              <a:effectLst/>
              <a:uLnTx/>
              <a:uFillTx/>
              <a:latin typeface="+mj-ea"/>
              <a:ea typeface="+mj-ea"/>
              <a:cs typeface="+mj-cs"/>
              <a:sym typeface="+mn-ea"/>
            </a:endParaRPr>
          </a:p>
        </p:txBody>
      </p:sp>
      <p:sp>
        <p:nvSpPr>
          <p:cNvPr id="3" name="文本框 2"/>
          <p:cNvSpPr txBox="1"/>
          <p:nvPr/>
        </p:nvSpPr>
        <p:spPr>
          <a:xfrm>
            <a:off x="9718040" y="1763395"/>
            <a:ext cx="635000" cy="368300"/>
          </a:xfrm>
          <a:prstGeom prst="rect">
            <a:avLst/>
          </a:prstGeom>
          <a:noFill/>
        </p:spPr>
        <p:txBody>
          <a:bodyPr wrap="square" rtlCol="0">
            <a:spAutoFit/>
          </a:bodyPr>
          <a:lstStyle/>
          <a:p>
            <a:endParaRPr lang="zh-CN"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endParaRPr lang="zh-CN" altLang="en-US"/>
          </a:p>
        </p:txBody>
      </p:sp>
      <p:sp>
        <p:nvSpPr>
          <p:cNvPr id="3" name="内容占位符 2"/>
          <p:cNvSpPr>
            <a:spLocks noGrp="1"/>
          </p:cNvSpPr>
          <p:nvPr>
            <p:ph idx="1"/>
          </p:nvPr>
        </p:nvSpPr>
        <p:spPr/>
        <p:txBody>
          <a:bodyPr>
            <a:noAutofit/>
          </a:bodyPr>
          <a:p>
            <a:r>
              <a:rPr sz="2000" b="1">
                <a:solidFill>
                  <a:srgbClr val="C00000"/>
                </a:solidFill>
              </a:rPr>
              <a:t>计算税款（</a:t>
            </a:r>
            <a:r>
              <a:rPr lang="en-US" altLang="zh-CN" sz="2000" b="1">
                <a:solidFill>
                  <a:srgbClr val="C00000"/>
                </a:solidFill>
              </a:rPr>
              <a:t>4</a:t>
            </a:r>
            <a:r>
              <a:rPr sz="2000" b="1">
                <a:solidFill>
                  <a:srgbClr val="C00000"/>
                </a:solidFill>
              </a:rPr>
              <a:t>种情况）：</a:t>
            </a:r>
            <a:endParaRPr lang="en-US" altLang="zh-CN" sz="2000" b="1">
              <a:solidFill>
                <a:srgbClr val="C00000"/>
              </a:solidFill>
            </a:endParaRPr>
          </a:p>
          <a:p>
            <a:r>
              <a:rPr lang="en-US" altLang="zh-CN" sz="2000" b="1"/>
              <a:t>1</a:t>
            </a:r>
            <a:r>
              <a:rPr sz="2000" b="1"/>
              <a:t>、应补税额为</a:t>
            </a:r>
            <a:r>
              <a:rPr lang="en-US" altLang="zh-CN" sz="2000" b="1"/>
              <a:t>0</a:t>
            </a:r>
            <a:r>
              <a:rPr sz="2000" b="1"/>
              <a:t>，保存，不用提交申报</a:t>
            </a:r>
            <a:r>
              <a:rPr sz="2000" b="1">
                <a:sym typeface="+mn-ea"/>
              </a:rPr>
              <a:t>，汇算结束</a:t>
            </a:r>
            <a:r>
              <a:rPr sz="2000" b="1"/>
              <a:t>；</a:t>
            </a:r>
            <a:endParaRPr sz="2000" b="1"/>
          </a:p>
          <a:p>
            <a:r>
              <a:rPr lang="en-US" altLang="zh-CN" sz="2000" b="1"/>
              <a:t>2</a:t>
            </a:r>
            <a:r>
              <a:rPr sz="2000" b="1"/>
              <a:t>、享受免申报：点击</a:t>
            </a:r>
            <a:r>
              <a:rPr lang="en-US" altLang="zh-CN" sz="2000" b="1"/>
              <a:t>“</a:t>
            </a:r>
            <a:r>
              <a:rPr sz="2000" b="1"/>
              <a:t>享受免申报</a:t>
            </a:r>
            <a:r>
              <a:rPr lang="en-US" altLang="zh-CN" sz="2000" b="1"/>
              <a:t>”</a:t>
            </a:r>
            <a:r>
              <a:rPr sz="2000" b="1"/>
              <a:t>，汇算结束；</a:t>
            </a:r>
            <a:endParaRPr sz="2000" b="1"/>
          </a:p>
          <a:p>
            <a:r>
              <a:rPr lang="en-US" altLang="zh-CN" sz="2000" b="1"/>
              <a:t>3</a:t>
            </a:r>
            <a:r>
              <a:rPr sz="2000" b="1"/>
              <a:t>、应补税额为</a:t>
            </a:r>
            <a:r>
              <a:rPr lang="en-US" altLang="zh-CN" sz="2000" b="1"/>
              <a:t>XXX</a:t>
            </a:r>
            <a:r>
              <a:rPr sz="2000" b="1"/>
              <a:t>，保存</a:t>
            </a:r>
            <a:r>
              <a:rPr lang="en-US" altLang="zh-CN" sz="2000" b="1"/>
              <a:t>---</a:t>
            </a:r>
            <a:r>
              <a:rPr sz="2000" b="1"/>
              <a:t>继续填写</a:t>
            </a:r>
            <a:r>
              <a:rPr lang="en-US" altLang="zh-CN" sz="2000" b="1"/>
              <a:t>---</a:t>
            </a:r>
            <a:r>
              <a:rPr sz="2000" b="1"/>
              <a:t>提交申报</a:t>
            </a:r>
            <a:r>
              <a:rPr lang="en-US" altLang="zh-CN" sz="2000" b="1"/>
              <a:t>--</a:t>
            </a:r>
            <a:r>
              <a:rPr sz="2000" b="1"/>
              <a:t>缴款</a:t>
            </a:r>
            <a:r>
              <a:rPr lang="en-US" altLang="zh-CN" sz="2000" b="1"/>
              <a:t>--</a:t>
            </a:r>
            <a:r>
              <a:rPr sz="2000" b="1"/>
              <a:t>选择银行卡扣款</a:t>
            </a:r>
            <a:endParaRPr sz="2000" b="1"/>
          </a:p>
          <a:p>
            <a:r>
              <a:rPr lang="en-US" altLang="zh-CN" sz="2000" b="1"/>
              <a:t>4</a:t>
            </a:r>
            <a:r>
              <a:rPr sz="2000" b="1"/>
              <a:t>、</a:t>
            </a:r>
            <a:r>
              <a:rPr sz="2000" b="1">
                <a:sym typeface="+mn-ea"/>
              </a:rPr>
              <a:t>应退税额为</a:t>
            </a:r>
            <a:r>
              <a:rPr lang="en-US" altLang="zh-CN" sz="2000" b="1">
                <a:sym typeface="+mn-ea"/>
              </a:rPr>
              <a:t>XXX</a:t>
            </a:r>
            <a:r>
              <a:rPr sz="2000" b="1">
                <a:sym typeface="+mn-ea"/>
              </a:rPr>
              <a:t>，保存</a:t>
            </a:r>
            <a:r>
              <a:rPr lang="en-US" altLang="zh-CN" sz="2000" b="1">
                <a:sym typeface="+mn-ea"/>
              </a:rPr>
              <a:t>---</a:t>
            </a:r>
            <a:r>
              <a:rPr sz="2000" b="1">
                <a:sym typeface="+mn-ea"/>
              </a:rPr>
              <a:t>继续填写</a:t>
            </a:r>
            <a:r>
              <a:rPr lang="en-US" altLang="zh-CN" sz="2000" b="1">
                <a:sym typeface="+mn-ea"/>
              </a:rPr>
              <a:t>---</a:t>
            </a:r>
            <a:r>
              <a:rPr sz="2000" b="1">
                <a:sym typeface="+mn-ea"/>
              </a:rPr>
              <a:t>提交申报</a:t>
            </a:r>
            <a:r>
              <a:rPr lang="en-US" altLang="zh-CN" sz="2000" b="1">
                <a:sym typeface="+mn-ea"/>
              </a:rPr>
              <a:t>--</a:t>
            </a:r>
            <a:r>
              <a:rPr sz="2000" b="1">
                <a:sym typeface="+mn-ea"/>
              </a:rPr>
              <a:t>申请退款</a:t>
            </a:r>
            <a:r>
              <a:rPr lang="en-US" altLang="zh-CN" sz="2000" b="1">
                <a:sym typeface="+mn-ea"/>
              </a:rPr>
              <a:t>--</a:t>
            </a:r>
            <a:r>
              <a:rPr sz="2000" b="1">
                <a:sym typeface="+mn-ea"/>
              </a:rPr>
              <a:t>选择银行卡，或者放弃退税。</a:t>
            </a:r>
            <a:endParaRPr sz="2000" b="1">
              <a:sym typeface="+mn-ea"/>
            </a:endParaRPr>
          </a:p>
          <a:p>
            <a:r>
              <a:rPr sz="2000" b="1">
                <a:gradFill>
                  <a:gsLst>
                    <a:gs pos="0">
                      <a:srgbClr val="E30000"/>
                    </a:gs>
                    <a:gs pos="100000">
                      <a:srgbClr val="760303"/>
                    </a:gs>
                  </a:gsLst>
                  <a:lin scaled="0"/>
                </a:gradFill>
              </a:rPr>
              <a:t>查询申报结果：</a:t>
            </a:r>
            <a:endParaRPr sz="2000" b="1"/>
          </a:p>
          <a:p>
            <a:r>
              <a:rPr sz="2000" b="1"/>
              <a:t>首页</a:t>
            </a:r>
            <a:r>
              <a:rPr lang="en-US" altLang="zh-CN" sz="2000" b="1"/>
              <a:t>---</a:t>
            </a:r>
            <a:r>
              <a:rPr sz="2000" b="1"/>
              <a:t>我要办税</a:t>
            </a:r>
            <a:r>
              <a:rPr lang="en-US" altLang="zh-CN" sz="2000" b="1"/>
              <a:t>---</a:t>
            </a:r>
            <a:r>
              <a:rPr sz="2000" b="1"/>
              <a:t>更正申报和作废申报</a:t>
            </a:r>
            <a:r>
              <a:rPr lang="en-US" altLang="zh-CN" sz="2000" b="1"/>
              <a:t>---</a:t>
            </a:r>
            <a:r>
              <a:rPr sz="2000" b="1"/>
              <a:t>未完成</a:t>
            </a:r>
            <a:r>
              <a:rPr lang="en-US" altLang="zh-CN" sz="2000" b="1"/>
              <a:t>----</a:t>
            </a:r>
            <a:r>
              <a:rPr sz="2000" b="1"/>
              <a:t>继续申报</a:t>
            </a:r>
            <a:endParaRPr sz="2000" b="1"/>
          </a:p>
          <a:p>
            <a:r>
              <a:rPr sz="2000" b="1"/>
              <a:t>                                                        已完成</a:t>
            </a:r>
            <a:r>
              <a:rPr lang="en-US" altLang="zh-CN" sz="2000" b="1"/>
              <a:t>----</a:t>
            </a:r>
            <a:r>
              <a:rPr sz="2000" b="1"/>
              <a:t>作废或更正</a:t>
            </a:r>
            <a:endParaRPr sz="2000" b="1"/>
          </a:p>
          <a:p>
            <a:r>
              <a:rPr sz="2000" b="1"/>
              <a:t>                                                        已作废（可重新发起申报）</a:t>
            </a:r>
            <a:endParaRPr lang="en-US" altLang="zh-CN" sz="2000"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pic>
        <p:nvPicPr>
          <p:cNvPr id="4" name="内容占位符 3" descr="申报13.jpg"/>
          <p:cNvPicPr>
            <a:picLocks noGrp="1" noChangeAspect="1"/>
          </p:cNvPicPr>
          <p:nvPr>
            <p:ph idx="1"/>
          </p:nvPr>
        </p:nvPicPr>
        <p:blipFill>
          <a:blip r:embed="rId1" cstate="print"/>
          <a:stretch>
            <a:fillRect/>
          </a:stretch>
        </p:blipFill>
        <p:spPr>
          <a:xfrm>
            <a:off x="822325" y="1174750"/>
            <a:ext cx="10316845" cy="5166995"/>
          </a:xfrm>
        </p:spPr>
      </p:pic>
      <p:sp>
        <p:nvSpPr>
          <p:cNvPr id="49154" name="矩形 39"/>
          <p:cNvSpPr>
            <a:spLocks noChangeArrowheads="1"/>
          </p:cNvSpPr>
          <p:nvPr/>
        </p:nvSpPr>
        <p:spPr bwMode="auto">
          <a:xfrm>
            <a:off x="822325" y="372745"/>
            <a:ext cx="4203700" cy="583565"/>
          </a:xfrm>
          <a:prstGeom prst="rect">
            <a:avLst/>
          </a:prstGeom>
          <a:solidFill>
            <a:schemeClr val="accent1"/>
          </a:solidFill>
          <a:ln w="9525">
            <a:noFill/>
            <a:miter lim="800000"/>
          </a:ln>
        </p:spPr>
        <p:txBody>
          <a:bodyPr>
            <a:spAutoFit/>
          </a:bodyPr>
          <a:lstStyle/>
          <a:p>
            <a:pPr eaLnBrk="1" hangingPunct="1"/>
            <a:r>
              <a:rPr lang="zh-CN" altLang="zh-CN" sz="3200">
                <a:solidFill>
                  <a:schemeClr val="bg1"/>
                </a:solidFill>
                <a:latin typeface="宋体" panose="02010600030101010101" pitchFamily="2" charset="-122"/>
                <a:ea typeface="宋体" panose="02010600030101010101" pitchFamily="2" charset="-122"/>
                <a:sym typeface="微软雅黑" panose="020B0503020204020204" charset="-122"/>
              </a:rPr>
              <a:t>情形一：享受免申报</a:t>
            </a:r>
            <a:endParaRPr lang="zh-CN" altLang="en-US" sz="3200">
              <a:solidFill>
                <a:schemeClr val="bg1"/>
              </a:solidFill>
              <a:latin typeface="宋体" panose="02010600030101010101" pitchFamily="2" charset="-122"/>
              <a:ea typeface="宋体" panose="02010600030101010101" pitchFamily="2" charset="-122"/>
              <a:sym typeface="微软雅黑" panose="020B0503020204020204"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矩形 39"/>
          <p:cNvSpPr>
            <a:spLocks noChangeArrowheads="1"/>
          </p:cNvSpPr>
          <p:nvPr/>
        </p:nvSpPr>
        <p:spPr bwMode="auto">
          <a:xfrm>
            <a:off x="368300" y="107950"/>
            <a:ext cx="4203700" cy="583565"/>
          </a:xfrm>
          <a:prstGeom prst="rect">
            <a:avLst/>
          </a:prstGeom>
          <a:solidFill>
            <a:schemeClr val="accent1"/>
          </a:solidFill>
          <a:ln w="9525">
            <a:noFill/>
            <a:miter lim="800000"/>
          </a:ln>
        </p:spPr>
        <p:txBody>
          <a:bodyPr>
            <a:spAutoFit/>
          </a:bodyPr>
          <a:lstStyle/>
          <a:p>
            <a:pPr eaLnBrk="1" hangingPunct="1"/>
            <a:r>
              <a:rPr lang="zh-CN" altLang="zh-CN" sz="3200">
                <a:solidFill>
                  <a:schemeClr val="bg1"/>
                </a:solidFill>
                <a:latin typeface="宋体" panose="02010600030101010101" pitchFamily="2" charset="-122"/>
                <a:ea typeface="宋体" panose="02010600030101010101" pitchFamily="2" charset="-122"/>
                <a:sym typeface="微软雅黑" panose="020B0503020204020204" charset="-122"/>
              </a:rPr>
              <a:t>情形二：补</a:t>
            </a:r>
            <a:r>
              <a:rPr lang="zh-CN" altLang="en-US" sz="3200">
                <a:solidFill>
                  <a:schemeClr val="bg1"/>
                </a:solidFill>
                <a:latin typeface="宋体" panose="02010600030101010101" pitchFamily="2" charset="-122"/>
                <a:ea typeface="宋体" panose="02010600030101010101" pitchFamily="2" charset="-122"/>
                <a:sym typeface="微软雅黑" panose="020B0503020204020204" charset="-122"/>
              </a:rPr>
              <a:t>税</a:t>
            </a:r>
            <a:endParaRPr lang="zh-CN" altLang="en-US" sz="3200">
              <a:solidFill>
                <a:schemeClr val="bg1"/>
              </a:solidFill>
              <a:latin typeface="宋体" panose="02010600030101010101" pitchFamily="2" charset="-122"/>
              <a:ea typeface="宋体" panose="02010600030101010101" pitchFamily="2" charset="-122"/>
              <a:sym typeface="微软雅黑" panose="020B0503020204020204" charset="-122"/>
            </a:endParaRPr>
          </a:p>
        </p:txBody>
      </p:sp>
      <p:sp>
        <p:nvSpPr>
          <p:cNvPr id="49155" name="副标题 1"/>
          <p:cNvSpPr>
            <a:spLocks noGrp="1" noChangeArrowheads="1"/>
          </p:cNvSpPr>
          <p:nvPr>
            <p:ph type="subTitle" idx="1"/>
          </p:nvPr>
        </p:nvSpPr>
        <p:spPr/>
        <p:txBody>
          <a:bodyPr/>
          <a:lstStyle/>
          <a:p>
            <a:pPr eaLnBrk="1" hangingPunct="1"/>
            <a:endParaRPr lang="zh-CN" altLang="en-US" smtClean="0"/>
          </a:p>
        </p:txBody>
      </p:sp>
      <p:pic>
        <p:nvPicPr>
          <p:cNvPr id="49156" name="图片 252"/>
          <p:cNvPicPr>
            <a:picLocks noChangeAspect="1" noChangeArrowheads="1"/>
          </p:cNvPicPr>
          <p:nvPr/>
        </p:nvPicPr>
        <p:blipFill>
          <a:blip r:embed="rId1" cstate="print"/>
          <a:srcRect/>
          <a:stretch>
            <a:fillRect/>
          </a:stretch>
        </p:blipFill>
        <p:spPr bwMode="auto">
          <a:xfrm>
            <a:off x="368300" y="1220788"/>
            <a:ext cx="2781300" cy="4945062"/>
          </a:xfrm>
          <a:prstGeom prst="rect">
            <a:avLst/>
          </a:prstGeom>
          <a:noFill/>
          <a:ln w="9525">
            <a:noFill/>
            <a:miter lim="800000"/>
            <a:headEnd/>
            <a:tailEnd/>
          </a:ln>
        </p:spPr>
      </p:pic>
      <p:sp>
        <p:nvSpPr>
          <p:cNvPr id="49157" name="文本框 2"/>
          <p:cNvSpPr txBox="1">
            <a:spLocks noChangeArrowheads="1"/>
          </p:cNvSpPr>
          <p:nvPr/>
        </p:nvSpPr>
        <p:spPr bwMode="auto">
          <a:xfrm>
            <a:off x="5889625" y="3244850"/>
            <a:ext cx="412750" cy="368300"/>
          </a:xfrm>
          <a:prstGeom prst="rect">
            <a:avLst/>
          </a:prstGeom>
          <a:noFill/>
          <a:ln w="9525">
            <a:noFill/>
            <a:miter lim="800000"/>
          </a:ln>
        </p:spPr>
        <p:txBody>
          <a:bodyPr wrap="none">
            <a:spAutoFit/>
          </a:bodyPr>
          <a:lstStyle/>
          <a:p>
            <a:pPr eaLnBrk="1" hangingPunct="1"/>
            <a:r>
              <a:rPr lang="zh-CN" altLang="zh-CN">
                <a:solidFill>
                  <a:schemeClr val="bg1"/>
                </a:solidFill>
                <a:ea typeface="宋体" panose="02010600030101010101" pitchFamily="2" charset="-122"/>
                <a:sym typeface="微软雅黑" panose="020B0503020204020204" charset="-122"/>
              </a:rPr>
              <a:t>、</a:t>
            </a:r>
            <a:endParaRPr lang="zh-CN" altLang="en-US">
              <a:sym typeface="微软雅黑" panose="020B0503020204020204" charset="-122"/>
            </a:endParaRPr>
          </a:p>
        </p:txBody>
      </p:sp>
      <p:pic>
        <p:nvPicPr>
          <p:cNvPr id="49158" name="图片 82"/>
          <p:cNvPicPr>
            <a:picLocks noChangeAspect="1" noChangeArrowheads="1"/>
          </p:cNvPicPr>
          <p:nvPr/>
        </p:nvPicPr>
        <p:blipFill>
          <a:blip r:embed="rId2" cstate="print"/>
          <a:srcRect/>
          <a:stretch>
            <a:fillRect/>
          </a:stretch>
        </p:blipFill>
        <p:spPr bwMode="auto">
          <a:xfrm>
            <a:off x="3340100" y="1220788"/>
            <a:ext cx="2757488" cy="4945062"/>
          </a:xfrm>
          <a:prstGeom prst="rect">
            <a:avLst/>
          </a:prstGeom>
          <a:noFill/>
          <a:ln w="9525">
            <a:noFill/>
            <a:miter lim="800000"/>
            <a:headEnd/>
            <a:tailEnd/>
          </a:ln>
        </p:spPr>
      </p:pic>
      <p:pic>
        <p:nvPicPr>
          <p:cNvPr id="49159" name="图片 84"/>
          <p:cNvPicPr>
            <a:picLocks noChangeAspect="1" noChangeArrowheads="1"/>
          </p:cNvPicPr>
          <p:nvPr/>
        </p:nvPicPr>
        <p:blipFill>
          <a:blip r:embed="rId3" cstate="print"/>
          <a:srcRect/>
          <a:stretch>
            <a:fillRect/>
          </a:stretch>
        </p:blipFill>
        <p:spPr bwMode="auto">
          <a:xfrm>
            <a:off x="6192838" y="1220788"/>
            <a:ext cx="2779712" cy="4945062"/>
          </a:xfrm>
          <a:prstGeom prst="rect">
            <a:avLst/>
          </a:prstGeom>
          <a:noFill/>
          <a:ln w="9525">
            <a:noFill/>
            <a:miter lim="800000"/>
            <a:headEnd/>
            <a:tailEnd/>
          </a:ln>
        </p:spPr>
      </p:pic>
      <p:pic>
        <p:nvPicPr>
          <p:cNvPr id="49160" name="图片 83"/>
          <p:cNvPicPr>
            <a:picLocks noChangeAspect="1" noChangeArrowheads="1"/>
          </p:cNvPicPr>
          <p:nvPr/>
        </p:nvPicPr>
        <p:blipFill>
          <a:blip r:embed="rId4" cstate="print"/>
          <a:srcRect/>
          <a:stretch>
            <a:fillRect/>
          </a:stretch>
        </p:blipFill>
        <p:spPr bwMode="auto">
          <a:xfrm>
            <a:off x="9094788" y="1220788"/>
            <a:ext cx="2808287" cy="4995862"/>
          </a:xfrm>
          <a:prstGeom prst="rect">
            <a:avLst/>
          </a:prstGeom>
          <a:noFill/>
          <a:ln w="9525">
            <a:noFill/>
            <a:miter lim="800000"/>
            <a:headEnd/>
            <a:tailEnd/>
          </a:ln>
        </p:spPr>
      </p:pic>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39"/>
          <p:cNvSpPr>
            <a:spLocks noChangeArrowheads="1"/>
          </p:cNvSpPr>
          <p:nvPr/>
        </p:nvSpPr>
        <p:spPr bwMode="auto">
          <a:xfrm>
            <a:off x="368300" y="125413"/>
            <a:ext cx="4421188" cy="583565"/>
          </a:xfrm>
          <a:prstGeom prst="rect">
            <a:avLst/>
          </a:prstGeom>
          <a:solidFill>
            <a:schemeClr val="accent1"/>
          </a:solidFill>
          <a:ln w="9525">
            <a:noFill/>
            <a:miter lim="800000"/>
          </a:ln>
        </p:spPr>
        <p:txBody>
          <a:bodyPr>
            <a:spAutoFit/>
          </a:bodyPr>
          <a:lstStyle/>
          <a:p>
            <a:pPr eaLnBrk="1" hangingPunct="1"/>
            <a:r>
              <a:rPr lang="zh-CN" altLang="en-US" sz="3200">
                <a:solidFill>
                  <a:schemeClr val="bg1"/>
                </a:solidFill>
                <a:latin typeface="宋体" panose="02010600030101010101" pitchFamily="2" charset="-122"/>
                <a:ea typeface="宋体" panose="02010600030101010101" pitchFamily="2" charset="-122"/>
                <a:sym typeface="微软雅黑" panose="020B0503020204020204" charset="-122"/>
              </a:rPr>
              <a:t>情形三：退税</a:t>
            </a:r>
            <a:endParaRPr lang="zh-CN" altLang="en-US" sz="3200">
              <a:solidFill>
                <a:schemeClr val="bg1"/>
              </a:solidFill>
              <a:latin typeface="宋体" panose="02010600030101010101" pitchFamily="2" charset="-122"/>
              <a:ea typeface="宋体" panose="02010600030101010101" pitchFamily="2" charset="-122"/>
              <a:sym typeface="微软雅黑" panose="020B0503020204020204" charset="-122"/>
            </a:endParaRPr>
          </a:p>
        </p:txBody>
      </p:sp>
      <p:pic>
        <p:nvPicPr>
          <p:cNvPr id="51203" name="图片 66"/>
          <p:cNvPicPr>
            <a:picLocks noChangeAspect="1" noChangeArrowheads="1"/>
          </p:cNvPicPr>
          <p:nvPr/>
        </p:nvPicPr>
        <p:blipFill>
          <a:blip r:embed="rId1" cstate="print"/>
          <a:srcRect/>
          <a:stretch>
            <a:fillRect/>
          </a:stretch>
        </p:blipFill>
        <p:spPr bwMode="auto">
          <a:xfrm>
            <a:off x="368300" y="1101725"/>
            <a:ext cx="3155950" cy="5048250"/>
          </a:xfrm>
          <a:prstGeom prst="rect">
            <a:avLst/>
          </a:prstGeom>
          <a:noFill/>
          <a:ln w="9525">
            <a:noFill/>
            <a:miter lim="800000"/>
            <a:headEnd/>
            <a:tailEnd/>
          </a:ln>
        </p:spPr>
      </p:pic>
      <p:pic>
        <p:nvPicPr>
          <p:cNvPr id="51204" name="图片 13"/>
          <p:cNvPicPr>
            <a:picLocks noChangeAspect="1" noChangeArrowheads="1"/>
          </p:cNvPicPr>
          <p:nvPr/>
        </p:nvPicPr>
        <p:blipFill>
          <a:blip r:embed="rId2" cstate="print"/>
          <a:srcRect/>
          <a:stretch>
            <a:fillRect/>
          </a:stretch>
        </p:blipFill>
        <p:spPr bwMode="auto">
          <a:xfrm>
            <a:off x="7546975" y="1101725"/>
            <a:ext cx="2959100" cy="5133975"/>
          </a:xfrm>
          <a:prstGeom prst="rect">
            <a:avLst/>
          </a:prstGeom>
          <a:noFill/>
          <a:ln w="9525">
            <a:noFill/>
            <a:miter lim="800000"/>
            <a:headEnd/>
            <a:tailEnd/>
          </a:ln>
        </p:spPr>
      </p:pic>
      <p:sp>
        <p:nvSpPr>
          <p:cNvPr id="51205" name="箭头: 右 46"/>
          <p:cNvSpPr>
            <a:spLocks noChangeArrowheads="1"/>
          </p:cNvSpPr>
          <p:nvPr/>
        </p:nvSpPr>
        <p:spPr bwMode="auto">
          <a:xfrm>
            <a:off x="3606800" y="3548063"/>
            <a:ext cx="369888" cy="157162"/>
          </a:xfrm>
          <a:prstGeom prst="rightArrow">
            <a:avLst>
              <a:gd name="adj1" fmla="val 50000"/>
              <a:gd name="adj2" fmla="val 33865"/>
            </a:avLst>
          </a:prstGeom>
          <a:solidFill>
            <a:schemeClr val="accent1"/>
          </a:solidFill>
          <a:ln w="9525">
            <a:solidFill>
              <a:srgbClr val="8EB4E3"/>
            </a:solidFill>
            <a:miter lim="800000"/>
          </a:ln>
        </p:spPr>
        <p:txBody>
          <a:bodyPr/>
          <a:lstStyle/>
          <a:p>
            <a:pPr eaLnBrk="1" hangingPunct="1"/>
            <a:endParaRPr lang="zh-CN" altLang="en-US">
              <a:sym typeface="微软雅黑" panose="020B0503020204020204" charset="-122"/>
            </a:endParaRPr>
          </a:p>
        </p:txBody>
      </p:sp>
      <p:sp>
        <p:nvSpPr>
          <p:cNvPr id="51206" name="箭头: 右 46"/>
          <p:cNvSpPr>
            <a:spLocks noChangeArrowheads="1"/>
          </p:cNvSpPr>
          <p:nvPr/>
        </p:nvSpPr>
        <p:spPr bwMode="auto">
          <a:xfrm>
            <a:off x="7177088" y="3705225"/>
            <a:ext cx="369887" cy="157163"/>
          </a:xfrm>
          <a:prstGeom prst="rightArrow">
            <a:avLst>
              <a:gd name="adj1" fmla="val 50000"/>
              <a:gd name="adj2" fmla="val 33865"/>
            </a:avLst>
          </a:prstGeom>
          <a:solidFill>
            <a:schemeClr val="accent1"/>
          </a:solidFill>
          <a:ln w="9525">
            <a:solidFill>
              <a:srgbClr val="8EB4E3"/>
            </a:solidFill>
            <a:miter lim="800000"/>
          </a:ln>
        </p:spPr>
        <p:txBody>
          <a:bodyPr/>
          <a:lstStyle/>
          <a:p>
            <a:pPr eaLnBrk="1" hangingPunct="1"/>
            <a:endParaRPr lang="zh-CN" altLang="en-US">
              <a:sym typeface="微软雅黑" panose="020B0503020204020204" charset="-122"/>
            </a:endParaRPr>
          </a:p>
        </p:txBody>
      </p:sp>
      <p:pic>
        <p:nvPicPr>
          <p:cNvPr id="51207" name="图片 1"/>
          <p:cNvPicPr>
            <a:picLocks noChangeAspect="1" noChangeArrowheads="1"/>
          </p:cNvPicPr>
          <p:nvPr/>
        </p:nvPicPr>
        <p:blipFill>
          <a:blip r:embed="rId3" cstate="print"/>
          <a:srcRect/>
          <a:stretch>
            <a:fillRect/>
          </a:stretch>
        </p:blipFill>
        <p:spPr bwMode="auto">
          <a:xfrm>
            <a:off x="4114800" y="1095375"/>
            <a:ext cx="2925763" cy="5205413"/>
          </a:xfrm>
          <a:prstGeom prst="rect">
            <a:avLst/>
          </a:prstGeom>
          <a:noFill/>
          <a:ln w="9525">
            <a:noFill/>
            <a:miter lim="800000"/>
            <a:headEnd/>
            <a:tailEnd/>
          </a:ln>
        </p:spPr>
      </p:pic>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矩形 27"/>
          <p:cNvSpPr>
            <a:spLocks noChangeArrowheads="1"/>
          </p:cNvSpPr>
          <p:nvPr/>
        </p:nvSpPr>
        <p:spPr bwMode="auto">
          <a:xfrm>
            <a:off x="576263" y="547688"/>
            <a:ext cx="10296525" cy="583565"/>
          </a:xfrm>
          <a:prstGeom prst="rect">
            <a:avLst/>
          </a:prstGeom>
          <a:solidFill>
            <a:schemeClr val="accent1"/>
          </a:solidFill>
          <a:ln w="9525">
            <a:noFill/>
            <a:miter lim="800000"/>
          </a:ln>
        </p:spPr>
        <p:txBody>
          <a:bodyPr>
            <a:spAutoFit/>
          </a:bodyPr>
          <a:lstStyle/>
          <a:p>
            <a:r>
              <a:rPr lang="zh-CN" altLang="en-US" sz="3200">
                <a:solidFill>
                  <a:schemeClr val="bg1"/>
                </a:solidFill>
                <a:latin typeface="宋体" panose="02010600030101010101" pitchFamily="2" charset="-122"/>
                <a:ea typeface="宋体" panose="02010600030101010101" pitchFamily="2" charset="-122"/>
                <a:sym typeface="微软雅黑" panose="020B0503020204020204" charset="-122"/>
              </a:rPr>
              <a:t>退税：退库失败</a:t>
            </a:r>
            <a:endParaRPr lang="zh-CN" altLang="en-US" sz="3200">
              <a:solidFill>
                <a:schemeClr val="bg1"/>
              </a:solidFill>
              <a:latin typeface="宋体" panose="02010600030101010101" pitchFamily="2" charset="-122"/>
              <a:ea typeface="宋体" panose="02010600030101010101" pitchFamily="2" charset="-122"/>
              <a:sym typeface="微软雅黑" panose="020B0503020204020204" charset="-122"/>
            </a:endParaRPr>
          </a:p>
        </p:txBody>
      </p:sp>
      <p:sp>
        <p:nvSpPr>
          <p:cNvPr id="5" name="矩形 4"/>
          <p:cNvSpPr/>
          <p:nvPr/>
        </p:nvSpPr>
        <p:spPr>
          <a:xfrm>
            <a:off x="433388" y="1131888"/>
            <a:ext cx="9906000" cy="1014412"/>
          </a:xfrm>
          <a:prstGeom prst="rect">
            <a:avLst/>
          </a:prstGeom>
        </p:spPr>
        <p:txBody>
          <a:bodyPr>
            <a:spAutoFit/>
          </a:bodyPr>
          <a:lstStyle/>
          <a:p>
            <a:pPr indent="406400" algn="just">
              <a:lnSpc>
                <a:spcPct val="150000"/>
              </a:lnSpc>
              <a:spcAft>
                <a:spcPts val="0"/>
              </a:spcAft>
              <a:defRPr/>
            </a:pPr>
            <a:r>
              <a:rPr lang="zh-CN" altLang="en-US" sz="2000" kern="100" dirty="0">
                <a:cs typeface="微软雅黑" panose="020B0503020204020204" charset="-122"/>
              </a:rPr>
              <a:t>当银行卡异常导致退库退回后，纳税人可在</a:t>
            </a:r>
            <a:r>
              <a:rPr lang="en-US" altLang="zh-CN" sz="2000" kern="100">
                <a:cs typeface="微软雅黑" panose="020B0503020204020204" charset="-122"/>
              </a:rPr>
              <a:t>APP</a:t>
            </a:r>
            <a:r>
              <a:rPr lang="zh-CN" altLang="en-US" sz="2000" kern="100">
                <a:cs typeface="微软雅黑" panose="020B0503020204020204" charset="-122"/>
              </a:rPr>
              <a:t>端</a:t>
            </a:r>
            <a:r>
              <a:rPr lang="zh-CN" altLang="en-US" sz="2000" kern="100" dirty="0">
                <a:cs typeface="微软雅黑" panose="020B0503020204020204" charset="-122"/>
              </a:rPr>
              <a:t>修改银行卡。修改完成后系统自动重开收入退还书。</a:t>
            </a:r>
            <a:endParaRPr lang="zh-CN" altLang="en-US" sz="2000" kern="100" dirty="0">
              <a:cs typeface="微软雅黑" panose="020B0503020204020204" charset="-122"/>
            </a:endParaRPr>
          </a:p>
        </p:txBody>
      </p:sp>
      <p:pic>
        <p:nvPicPr>
          <p:cNvPr id="52228" name="图片 6"/>
          <p:cNvPicPr>
            <a:picLocks noChangeAspect="1" noChangeArrowheads="1"/>
          </p:cNvPicPr>
          <p:nvPr/>
        </p:nvPicPr>
        <p:blipFill>
          <a:blip r:embed="rId1" cstate="print"/>
          <a:srcRect/>
          <a:stretch>
            <a:fillRect/>
          </a:stretch>
        </p:blipFill>
        <p:spPr bwMode="auto">
          <a:xfrm>
            <a:off x="2647950" y="2062163"/>
            <a:ext cx="6153150" cy="4795837"/>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矩形 39"/>
          <p:cNvSpPr>
            <a:spLocks noChangeArrowheads="1"/>
          </p:cNvSpPr>
          <p:nvPr/>
        </p:nvSpPr>
        <p:spPr bwMode="auto">
          <a:xfrm>
            <a:off x="622300" y="230188"/>
            <a:ext cx="9197975" cy="583565"/>
          </a:xfrm>
          <a:prstGeom prst="rect">
            <a:avLst/>
          </a:prstGeom>
          <a:solidFill>
            <a:schemeClr val="accent1"/>
          </a:solidFill>
          <a:ln w="9525">
            <a:noFill/>
            <a:miter lim="800000"/>
          </a:ln>
        </p:spPr>
        <p:txBody>
          <a:bodyPr>
            <a:spAutoFit/>
          </a:bodyPr>
          <a:lstStyle/>
          <a:p>
            <a:pPr eaLnBrk="1" hangingPunct="1"/>
            <a:r>
              <a:rPr lang="zh-CN" altLang="en-US" sz="3200">
                <a:solidFill>
                  <a:schemeClr val="bg1"/>
                </a:solidFill>
                <a:latin typeface="宋体" panose="02010600030101010101" pitchFamily="2" charset="-122"/>
                <a:ea typeface="宋体" panose="02010600030101010101" pitchFamily="2" charset="-122"/>
                <a:sym typeface="微软雅黑" panose="020B0503020204020204" charset="-122"/>
              </a:rPr>
              <a:t>补、退税</a:t>
            </a:r>
            <a:r>
              <a:rPr lang="en-US" altLang="zh-CN" sz="3200">
                <a:solidFill>
                  <a:schemeClr val="bg1"/>
                </a:solidFill>
                <a:latin typeface="宋体" panose="02010600030101010101" pitchFamily="2" charset="-122"/>
                <a:ea typeface="宋体" panose="02010600030101010101" pitchFamily="2" charset="-122"/>
                <a:sym typeface="微软雅黑" panose="020B0503020204020204" charset="-122"/>
              </a:rPr>
              <a:t>——</a:t>
            </a:r>
            <a:r>
              <a:rPr lang="zh-CN" altLang="en-US" sz="3200">
                <a:solidFill>
                  <a:schemeClr val="bg1"/>
                </a:solidFill>
                <a:latin typeface="宋体" panose="02010600030101010101" pitchFamily="2" charset="-122"/>
                <a:ea typeface="宋体" panose="02010600030101010101" pitchFamily="2" charset="-122"/>
                <a:sym typeface="微软雅黑" panose="020B0503020204020204" charset="-122"/>
              </a:rPr>
              <a:t>事后再缴或再申请</a:t>
            </a:r>
            <a:endParaRPr lang="zh-CN" altLang="en-US" sz="3200">
              <a:solidFill>
                <a:schemeClr val="bg1"/>
              </a:solidFill>
              <a:latin typeface="宋体" panose="02010600030101010101" pitchFamily="2" charset="-122"/>
              <a:ea typeface="宋体" panose="02010600030101010101" pitchFamily="2" charset="-122"/>
              <a:sym typeface="微软雅黑" panose="020B0503020204020204" charset="-122"/>
            </a:endParaRPr>
          </a:p>
        </p:txBody>
      </p:sp>
      <p:sp>
        <p:nvSpPr>
          <p:cNvPr id="53251" name="文本框 99"/>
          <p:cNvSpPr txBox="1">
            <a:spLocks noChangeArrowheads="1"/>
          </p:cNvSpPr>
          <p:nvPr/>
        </p:nvSpPr>
        <p:spPr bwMode="auto">
          <a:xfrm>
            <a:off x="996950" y="904875"/>
            <a:ext cx="10363200" cy="1014730"/>
          </a:xfrm>
          <a:prstGeom prst="rect">
            <a:avLst/>
          </a:prstGeom>
          <a:noFill/>
          <a:ln w="9525">
            <a:noFill/>
            <a:miter lim="800000"/>
          </a:ln>
        </p:spPr>
        <p:txBody>
          <a:bodyPr wrap="square">
            <a:spAutoFit/>
          </a:bodyPr>
          <a:lstStyle/>
          <a:p>
            <a:pPr indent="406400" eaLnBrk="1" hangingPunct="1"/>
            <a:r>
              <a:rPr lang="zh-CN" altLang="zh-CN" sz="2000">
                <a:sym typeface="微软雅黑" panose="020B0503020204020204" charset="-122"/>
              </a:rPr>
              <a:t>如果银行卡不在身边，或者暂时不想退税，可以点击【暂不处理，返回首页】。后续可再次发起退税申请。路径：</a:t>
            </a:r>
            <a:r>
              <a:rPr lang="en-US" altLang="zh-CN" sz="2000">
                <a:sym typeface="微软雅黑" panose="020B0503020204020204" charset="-122"/>
              </a:rPr>
              <a:t>1</a:t>
            </a:r>
            <a:r>
              <a:rPr lang="zh-CN" altLang="en-US" sz="2000">
                <a:sym typeface="微软雅黑" panose="020B0503020204020204" charset="-122"/>
              </a:rPr>
              <a:t>、</a:t>
            </a:r>
            <a:r>
              <a:rPr lang="zh-CN" altLang="zh-CN" sz="2000">
                <a:sym typeface="微软雅黑" panose="020B0503020204020204" charset="-122"/>
              </a:rPr>
              <a:t>首页</a:t>
            </a:r>
            <a:r>
              <a:rPr lang="en-US" altLang="zh-CN" sz="2000">
                <a:sym typeface="微软雅黑" panose="020B0503020204020204" charset="-122"/>
              </a:rPr>
              <a:t>--</a:t>
            </a:r>
            <a:r>
              <a:rPr lang="zh-CN" altLang="en-US" sz="2000">
                <a:sym typeface="微软雅黑" panose="020B0503020204020204" charset="-122"/>
              </a:rPr>
              <a:t>服务</a:t>
            </a:r>
            <a:r>
              <a:rPr lang="en-US" altLang="zh-CN" sz="2000">
                <a:sym typeface="微软雅黑" panose="020B0503020204020204" charset="-122"/>
              </a:rPr>
              <a:t>--</a:t>
            </a:r>
            <a:r>
              <a:rPr lang="zh-CN" altLang="en-US" sz="2000">
                <a:sym typeface="微软雅黑" panose="020B0503020204020204" charset="-122"/>
              </a:rPr>
              <a:t>申报查询</a:t>
            </a:r>
            <a:r>
              <a:rPr lang="en-US" altLang="zh-CN" sz="2000">
                <a:sym typeface="微软雅黑" panose="020B0503020204020204" charset="-122"/>
              </a:rPr>
              <a:t>---</a:t>
            </a:r>
            <a:r>
              <a:rPr lang="zh-CN" altLang="en-US" sz="2000">
                <a:sym typeface="微软雅黑" panose="020B0503020204020204" charset="-122"/>
              </a:rPr>
              <a:t>未完成。；</a:t>
            </a:r>
            <a:r>
              <a:rPr lang="en-US" altLang="zh-CN" sz="2000">
                <a:sym typeface="微软雅黑" panose="020B0503020204020204" charset="-122"/>
              </a:rPr>
              <a:t>2</a:t>
            </a:r>
            <a:r>
              <a:rPr lang="zh-CN" altLang="en-US" sz="2000">
                <a:sym typeface="微软雅黑" panose="020B0503020204020204" charset="-122"/>
              </a:rPr>
              <a:t>、首页</a:t>
            </a:r>
            <a:r>
              <a:rPr lang="en-US" altLang="zh-CN" sz="2000">
                <a:sym typeface="微软雅黑" panose="020B0503020204020204" charset="-122"/>
              </a:rPr>
              <a:t>--</a:t>
            </a:r>
            <a:r>
              <a:rPr lang="zh-CN" altLang="en-US" sz="2000">
                <a:sym typeface="微软雅黑" panose="020B0503020204020204" charset="-122"/>
              </a:rPr>
              <a:t>我要查询</a:t>
            </a:r>
            <a:r>
              <a:rPr lang="en-US" altLang="zh-CN" sz="2000">
                <a:sym typeface="微软雅黑" panose="020B0503020204020204" charset="-122"/>
              </a:rPr>
              <a:t>--</a:t>
            </a:r>
            <a:r>
              <a:rPr lang="zh-CN" altLang="en-US" sz="2000">
                <a:sym typeface="微软雅黑" panose="020B0503020204020204" charset="-122"/>
              </a:rPr>
              <a:t>申报查询</a:t>
            </a:r>
            <a:r>
              <a:rPr lang="en-US" altLang="zh-CN" sz="2000">
                <a:sym typeface="微软雅黑" panose="020B0503020204020204" charset="-122"/>
              </a:rPr>
              <a:t>--</a:t>
            </a:r>
            <a:r>
              <a:rPr lang="zh-CN" altLang="en-US" sz="2000">
                <a:sym typeface="微软雅黑" panose="020B0503020204020204" charset="-122"/>
              </a:rPr>
              <a:t>未完成。</a:t>
            </a:r>
            <a:endParaRPr lang="zh-CN" altLang="en-US" sz="2000">
              <a:sym typeface="微软雅黑" panose="020B0503020204020204" charset="-122"/>
            </a:endParaRPr>
          </a:p>
        </p:txBody>
      </p:sp>
      <p:sp>
        <p:nvSpPr>
          <p:cNvPr id="53252" name="箭头: 右 46"/>
          <p:cNvSpPr>
            <a:spLocks noChangeArrowheads="1"/>
          </p:cNvSpPr>
          <p:nvPr/>
        </p:nvSpPr>
        <p:spPr bwMode="auto">
          <a:xfrm>
            <a:off x="4564063" y="2778125"/>
            <a:ext cx="641350" cy="158750"/>
          </a:xfrm>
          <a:prstGeom prst="rightArrow">
            <a:avLst>
              <a:gd name="adj1" fmla="val 50000"/>
              <a:gd name="adj2" fmla="val 33367"/>
            </a:avLst>
          </a:prstGeom>
          <a:solidFill>
            <a:schemeClr val="accent1"/>
          </a:solidFill>
          <a:ln w="9525">
            <a:solidFill>
              <a:srgbClr val="8EB4E3"/>
            </a:solidFill>
            <a:miter lim="800000"/>
          </a:ln>
        </p:spPr>
        <p:txBody>
          <a:bodyPr/>
          <a:lstStyle/>
          <a:p>
            <a:pPr eaLnBrk="1" hangingPunct="1"/>
            <a:endParaRPr lang="zh-CN" altLang="en-US">
              <a:sym typeface="微软雅黑" panose="020B0503020204020204" charset="-122"/>
            </a:endParaRPr>
          </a:p>
        </p:txBody>
      </p:sp>
      <p:sp>
        <p:nvSpPr>
          <p:cNvPr id="53253" name="箭头: 右 46"/>
          <p:cNvSpPr>
            <a:spLocks noChangeArrowheads="1"/>
          </p:cNvSpPr>
          <p:nvPr/>
        </p:nvSpPr>
        <p:spPr bwMode="auto">
          <a:xfrm>
            <a:off x="7891463" y="2936875"/>
            <a:ext cx="639762" cy="157163"/>
          </a:xfrm>
          <a:prstGeom prst="rightArrow">
            <a:avLst>
              <a:gd name="adj1" fmla="val 50000"/>
              <a:gd name="adj2" fmla="val 33621"/>
            </a:avLst>
          </a:prstGeom>
          <a:solidFill>
            <a:schemeClr val="accent1"/>
          </a:solidFill>
          <a:ln w="9525">
            <a:solidFill>
              <a:srgbClr val="8EB4E3"/>
            </a:solidFill>
            <a:miter lim="800000"/>
          </a:ln>
        </p:spPr>
        <p:txBody>
          <a:bodyPr/>
          <a:lstStyle/>
          <a:p>
            <a:pPr eaLnBrk="1" hangingPunct="1"/>
            <a:endParaRPr lang="zh-CN" altLang="en-US">
              <a:sym typeface="微软雅黑" panose="020B0503020204020204" charset="-122"/>
            </a:endParaRPr>
          </a:p>
        </p:txBody>
      </p:sp>
      <p:pic>
        <p:nvPicPr>
          <p:cNvPr id="53254" name="图片 54" descr="图片5"/>
          <p:cNvPicPr>
            <a:picLocks noChangeAspect="1" noChangeArrowheads="1"/>
          </p:cNvPicPr>
          <p:nvPr/>
        </p:nvPicPr>
        <p:blipFill>
          <a:blip r:embed="rId1" cstate="print"/>
          <a:srcRect/>
          <a:stretch>
            <a:fillRect/>
          </a:stretch>
        </p:blipFill>
        <p:spPr bwMode="auto">
          <a:xfrm>
            <a:off x="622300" y="1852613"/>
            <a:ext cx="3762375" cy="4651375"/>
          </a:xfrm>
          <a:prstGeom prst="rect">
            <a:avLst/>
          </a:prstGeom>
          <a:noFill/>
          <a:ln w="9525">
            <a:noFill/>
            <a:miter lim="800000"/>
            <a:headEnd/>
            <a:tailEnd/>
          </a:ln>
        </p:spPr>
      </p:pic>
      <p:pic>
        <p:nvPicPr>
          <p:cNvPr id="53255" name="图片 235"/>
          <p:cNvPicPr>
            <a:picLocks noChangeAspect="1" noChangeArrowheads="1"/>
          </p:cNvPicPr>
          <p:nvPr/>
        </p:nvPicPr>
        <p:blipFill>
          <a:blip r:embed="rId2" cstate="print"/>
          <a:srcRect t="3593"/>
          <a:stretch>
            <a:fillRect/>
          </a:stretch>
        </p:blipFill>
        <p:spPr bwMode="auto">
          <a:xfrm>
            <a:off x="5394325" y="1852613"/>
            <a:ext cx="2205038" cy="4605337"/>
          </a:xfrm>
          <a:prstGeom prst="rect">
            <a:avLst/>
          </a:prstGeom>
          <a:noFill/>
          <a:ln w="9525">
            <a:noFill/>
            <a:miter lim="800000"/>
            <a:headEnd/>
            <a:tailEnd/>
          </a:ln>
        </p:spPr>
      </p:pic>
      <p:pic>
        <p:nvPicPr>
          <p:cNvPr id="53256" name="图片 244"/>
          <p:cNvPicPr>
            <a:picLocks noChangeAspect="1" noChangeArrowheads="1"/>
          </p:cNvPicPr>
          <p:nvPr/>
        </p:nvPicPr>
        <p:blipFill>
          <a:blip r:embed="rId3" cstate="print"/>
          <a:srcRect/>
          <a:stretch>
            <a:fillRect/>
          </a:stretch>
        </p:blipFill>
        <p:spPr bwMode="auto">
          <a:xfrm>
            <a:off x="8915400" y="1852613"/>
            <a:ext cx="2251075" cy="4700587"/>
          </a:xfrm>
          <a:prstGeom prst="rect">
            <a:avLst/>
          </a:prstGeom>
          <a:noFill/>
          <a:ln w="9525">
            <a:noFill/>
            <a:miter lim="800000"/>
            <a:headEnd/>
            <a:tailEnd/>
          </a:ln>
        </p:spPr>
      </p:pic>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矩形 39"/>
          <p:cNvSpPr>
            <a:spLocks noChangeArrowheads="1"/>
          </p:cNvSpPr>
          <p:nvPr/>
        </p:nvSpPr>
        <p:spPr bwMode="auto">
          <a:xfrm>
            <a:off x="511175" y="276225"/>
            <a:ext cx="3165475" cy="584200"/>
          </a:xfrm>
          <a:prstGeom prst="rect">
            <a:avLst/>
          </a:prstGeom>
          <a:solidFill>
            <a:schemeClr val="accent1"/>
          </a:solidFill>
          <a:ln w="9525">
            <a:noFill/>
            <a:miter lim="800000"/>
          </a:ln>
        </p:spPr>
        <p:txBody>
          <a:bodyPr>
            <a:spAutoFit/>
          </a:bodyPr>
          <a:lstStyle/>
          <a:p>
            <a:pPr eaLnBrk="1" hangingPunct="1"/>
            <a:r>
              <a:rPr lang="en-US" altLang="zh-CN" sz="3200">
                <a:solidFill>
                  <a:schemeClr val="bg1"/>
                </a:solidFill>
                <a:latin typeface="宋体" panose="02010600030101010101" pitchFamily="2" charset="-122"/>
                <a:ea typeface="宋体" panose="02010600030101010101" pitchFamily="2" charset="-122"/>
                <a:sym typeface="字魂105号-简雅黑" pitchFamily="2" charset="-122"/>
              </a:rPr>
              <a:t>5.</a:t>
            </a:r>
            <a:r>
              <a:rPr lang="zh-CN" altLang="en-US" sz="3200">
                <a:solidFill>
                  <a:schemeClr val="bg1"/>
                </a:solidFill>
                <a:latin typeface="宋体" panose="02010600030101010101" pitchFamily="2" charset="-122"/>
                <a:ea typeface="宋体" panose="02010600030101010101" pitchFamily="2" charset="-122"/>
                <a:sym typeface="字魂105号-简雅黑" pitchFamily="2" charset="-122"/>
              </a:rPr>
              <a:t>更正与作废</a:t>
            </a:r>
            <a:endParaRPr lang="zh-CN" altLang="en-US" sz="3200">
              <a:solidFill>
                <a:schemeClr val="bg1"/>
              </a:solidFill>
              <a:latin typeface="宋体" panose="02010600030101010101" pitchFamily="2" charset="-122"/>
              <a:ea typeface="宋体" panose="02010600030101010101" pitchFamily="2" charset="-122"/>
              <a:sym typeface="字魂105号-简雅黑" pitchFamily="2" charset="-122"/>
            </a:endParaRPr>
          </a:p>
        </p:txBody>
      </p:sp>
      <p:sp>
        <p:nvSpPr>
          <p:cNvPr id="56323" name="右箭头 9"/>
          <p:cNvSpPr>
            <a:spLocks noChangeArrowheads="1"/>
          </p:cNvSpPr>
          <p:nvPr/>
        </p:nvSpPr>
        <p:spPr bwMode="auto">
          <a:xfrm>
            <a:off x="6376988" y="3495675"/>
            <a:ext cx="587375" cy="128588"/>
          </a:xfrm>
          <a:prstGeom prst="rightArrow">
            <a:avLst>
              <a:gd name="adj1" fmla="val 50000"/>
              <a:gd name="adj2" fmla="val 112273"/>
            </a:avLst>
          </a:prstGeom>
          <a:solidFill>
            <a:srgbClr val="4A71CB"/>
          </a:solidFill>
          <a:ln w="12700">
            <a:solidFill>
              <a:srgbClr val="365294"/>
            </a:solidFill>
            <a:miter lim="800000"/>
          </a:ln>
        </p:spPr>
        <p:txBody>
          <a:bodyPr anchor="ctr"/>
          <a:lstStyle/>
          <a:p>
            <a:pPr algn="ctr" eaLnBrk="1" hangingPunct="1"/>
            <a:endParaRPr lang="zh-CN" altLang="zh-CN">
              <a:solidFill>
                <a:srgbClr val="FFFFFF"/>
              </a:solidFill>
              <a:sym typeface="微软雅黑" panose="020B0503020204020204" charset="-122"/>
            </a:endParaRPr>
          </a:p>
        </p:txBody>
      </p:sp>
      <p:pic>
        <p:nvPicPr>
          <p:cNvPr id="56324" name="图片 44" descr="图片5"/>
          <p:cNvPicPr>
            <a:picLocks noChangeAspect="1" noChangeArrowheads="1"/>
          </p:cNvPicPr>
          <p:nvPr/>
        </p:nvPicPr>
        <p:blipFill>
          <a:blip r:embed="rId1" cstate="print"/>
          <a:srcRect/>
          <a:stretch>
            <a:fillRect/>
          </a:stretch>
        </p:blipFill>
        <p:spPr bwMode="auto">
          <a:xfrm>
            <a:off x="1682750" y="1906588"/>
            <a:ext cx="4097338" cy="4649787"/>
          </a:xfrm>
          <a:prstGeom prst="rect">
            <a:avLst/>
          </a:prstGeom>
          <a:noFill/>
          <a:ln w="9525">
            <a:noFill/>
            <a:miter lim="800000"/>
            <a:headEnd/>
            <a:tailEnd/>
          </a:ln>
        </p:spPr>
      </p:pic>
      <p:pic>
        <p:nvPicPr>
          <p:cNvPr id="56325" name="图片 250"/>
          <p:cNvPicPr>
            <a:picLocks noChangeAspect="1" noChangeArrowheads="1"/>
          </p:cNvPicPr>
          <p:nvPr/>
        </p:nvPicPr>
        <p:blipFill>
          <a:blip r:embed="rId2" cstate="print"/>
          <a:srcRect/>
          <a:stretch>
            <a:fillRect/>
          </a:stretch>
        </p:blipFill>
        <p:spPr bwMode="auto">
          <a:xfrm>
            <a:off x="7469188" y="1244600"/>
            <a:ext cx="2554287" cy="5330825"/>
          </a:xfrm>
          <a:prstGeom prst="rect">
            <a:avLst/>
          </a:prstGeom>
          <a:noFill/>
          <a:ln w="9525">
            <a:noFill/>
            <a:miter lim="800000"/>
            <a:headEnd/>
            <a:tailEnd/>
          </a:ln>
        </p:spPr>
      </p:pic>
      <p:sp>
        <p:nvSpPr>
          <p:cNvPr id="56326" name="文本框 99"/>
          <p:cNvSpPr txBox="1">
            <a:spLocks noChangeArrowheads="1"/>
          </p:cNvSpPr>
          <p:nvPr/>
        </p:nvSpPr>
        <p:spPr bwMode="auto">
          <a:xfrm>
            <a:off x="319088" y="1087438"/>
            <a:ext cx="6824662" cy="829945"/>
          </a:xfrm>
          <a:prstGeom prst="rect">
            <a:avLst/>
          </a:prstGeom>
          <a:noFill/>
          <a:ln w="9525">
            <a:noFill/>
            <a:miter lim="800000"/>
          </a:ln>
        </p:spPr>
        <p:txBody>
          <a:bodyPr>
            <a:spAutoFit/>
          </a:bodyPr>
          <a:lstStyle/>
          <a:p>
            <a:pPr indent="406400" eaLnBrk="1" hangingPunct="1">
              <a:lnSpc>
                <a:spcPct val="120000"/>
              </a:lnSpc>
            </a:pPr>
            <a:r>
              <a:rPr lang="zh-CN" altLang="zh-CN" sz="2000">
                <a:sym typeface="微软雅黑" panose="020B0503020204020204" charset="-122"/>
              </a:rPr>
              <a:t>通过【服务】-【申报查询（更正/作废申报）】-【申报详情】查看已申报情况。可点击【更正】或【作废】。</a:t>
            </a:r>
            <a:endParaRPr lang="zh-CN" altLang="en-US" sz="2000">
              <a:sym typeface="微软雅黑" panose="020B0503020204020204" charset="-122"/>
            </a:endParaRP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a:solidFill>
                  <a:srgbClr val="C00000"/>
                </a:solidFill>
              </a:rPr>
              <a:t>小提示：</a:t>
            </a:r>
            <a:endParaRPr lang="zh-CN" altLang="en-US">
              <a:solidFill>
                <a:srgbClr val="C00000"/>
              </a:solidFill>
            </a:endParaRPr>
          </a:p>
        </p:txBody>
      </p:sp>
      <p:sp>
        <p:nvSpPr>
          <p:cNvPr id="3" name="内容占位符 2"/>
          <p:cNvSpPr>
            <a:spLocks noGrp="1"/>
          </p:cNvSpPr>
          <p:nvPr>
            <p:ph idx="1"/>
          </p:nvPr>
        </p:nvSpPr>
        <p:spPr/>
        <p:txBody>
          <a:bodyPr/>
          <a:lstStyle/>
          <a:p>
            <a:r>
              <a:rPr lang="en-US" altLang="zh-CN" sz="2400" dirty="0"/>
              <a:t>1</a:t>
            </a:r>
            <a:r>
              <a:rPr sz="2400" dirty="0"/>
              <a:t>、防疫税收优惠事项</a:t>
            </a:r>
            <a:endParaRPr sz="2400" dirty="0"/>
          </a:p>
          <a:p>
            <a:r>
              <a:rPr sz="2400" dirty="0"/>
              <a:t>    </a:t>
            </a:r>
            <a:r>
              <a:rPr sz="2400" dirty="0" err="1"/>
              <a:t>在当期个人所得税全员全额明细申报时扣除；或者明年个人所得税综合所得年度汇算时填报扣除</a:t>
            </a:r>
            <a:r>
              <a:rPr sz="2400" dirty="0"/>
              <a:t>。</a:t>
            </a:r>
            <a:endParaRPr sz="2400" dirty="0"/>
          </a:p>
          <a:p>
            <a:endParaRPr sz="2400" dirty="0"/>
          </a:p>
          <a:p>
            <a:r>
              <a:rPr lang="en-US" altLang="zh-CN" sz="2400" dirty="0"/>
              <a:t>2</a:t>
            </a:r>
            <a:r>
              <a:rPr sz="2400" dirty="0"/>
              <a:t>、手机</a:t>
            </a:r>
            <a:r>
              <a:rPr lang="en-US" altLang="zh-CN" sz="2400" dirty="0"/>
              <a:t>APP</a:t>
            </a:r>
            <a:r>
              <a:rPr sz="2400" dirty="0"/>
              <a:t>补退税关联网银，谨防网络及电信诈骗。</a:t>
            </a:r>
            <a:endParaRPr sz="2400" dirty="0"/>
          </a:p>
          <a:p>
            <a:r>
              <a:rPr lang="zh-CN" altLang="en-US" sz="2400" dirty="0" smtClean="0"/>
              <a:t>示范区税务局常用办公电话：税政二股：</a:t>
            </a:r>
            <a:r>
              <a:rPr lang="en-US" altLang="zh-CN" sz="2400" dirty="0" smtClean="0"/>
              <a:t>3576022 3576202</a:t>
            </a:r>
            <a:endParaRPr lang="zh-CN" altLang="en-US" sz="2400" dirty="0" smtClean="0"/>
          </a:p>
          <a:p>
            <a:r>
              <a:rPr lang="zh-CN" altLang="en-US" sz="2400" dirty="0" smtClean="0"/>
              <a:t>                                         李万分局：</a:t>
            </a:r>
            <a:r>
              <a:rPr lang="en-US" altLang="zh-CN" sz="2400" dirty="0" smtClean="0"/>
              <a:t>3576209,3576010</a:t>
            </a:r>
            <a:endParaRPr lang="en-US" altLang="zh-CN" sz="2400" dirty="0" smtClean="0"/>
          </a:p>
          <a:p>
            <a:r>
              <a:rPr lang="en-US" altLang="zh-CN" sz="2400" dirty="0" smtClean="0"/>
              <a:t>                                         </a:t>
            </a:r>
            <a:r>
              <a:rPr lang="zh-CN" altLang="en-US" sz="2400" dirty="0" smtClean="0"/>
              <a:t>办税服务厅：</a:t>
            </a:r>
            <a:r>
              <a:rPr lang="en-US" altLang="zh-CN" sz="2400" smtClean="0"/>
              <a:t>3902366</a:t>
            </a:r>
            <a:endParaRPr lang="zh-CN" altLang="en-US"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a:t>小提示：</a:t>
            </a:r>
            <a:endParaRPr lang="zh-CN" altLang="en-US"/>
          </a:p>
        </p:txBody>
      </p:sp>
      <p:sp>
        <p:nvSpPr>
          <p:cNvPr id="3" name="内容占位符 2"/>
          <p:cNvSpPr>
            <a:spLocks noGrp="1"/>
          </p:cNvSpPr>
          <p:nvPr>
            <p:ph idx="1"/>
          </p:nvPr>
        </p:nvSpPr>
        <p:spPr/>
        <p:txBody>
          <a:bodyPr/>
          <a:lstStyle/>
          <a:p>
            <a:r>
              <a:rPr lang="en-US" altLang="zh-CN" sz="2400" dirty="0"/>
              <a:t>1</a:t>
            </a:r>
            <a:r>
              <a:rPr sz="2400" dirty="0"/>
              <a:t>、防疫税收优惠事项</a:t>
            </a:r>
            <a:endParaRPr sz="2400" dirty="0"/>
          </a:p>
          <a:p>
            <a:r>
              <a:rPr sz="2400" dirty="0"/>
              <a:t>    </a:t>
            </a:r>
            <a:r>
              <a:rPr sz="2400" dirty="0" err="1"/>
              <a:t>在当期个人所得税全员全额明细申报时扣除；或者明年个人所得税综合所得年度汇算时填报扣除</a:t>
            </a:r>
            <a:r>
              <a:rPr sz="2400" dirty="0"/>
              <a:t>。</a:t>
            </a:r>
            <a:endParaRPr sz="2400" dirty="0"/>
          </a:p>
          <a:p>
            <a:endParaRPr sz="2400" dirty="0"/>
          </a:p>
          <a:p>
            <a:r>
              <a:rPr lang="en-US" altLang="zh-CN" sz="2400" dirty="0"/>
              <a:t>2</a:t>
            </a:r>
            <a:r>
              <a:rPr sz="2400" dirty="0"/>
              <a:t>、手机</a:t>
            </a:r>
            <a:r>
              <a:rPr lang="en-US" altLang="zh-CN" sz="2400" dirty="0"/>
              <a:t>APP</a:t>
            </a:r>
            <a:r>
              <a:rPr sz="2400" dirty="0"/>
              <a:t>补退税关联网银，谨防网络及电信诈骗。</a:t>
            </a:r>
            <a:endParaRPr sz="2400" dirty="0"/>
          </a:p>
          <a:p>
            <a:r>
              <a:rPr lang="zh-CN" altLang="en-US" sz="2400" dirty="0" smtClean="0"/>
              <a:t>     示范区税务局常用办公电话：税政二股：</a:t>
            </a:r>
            <a:r>
              <a:rPr lang="en-US" altLang="zh-CN" sz="2400" dirty="0" smtClean="0"/>
              <a:t>3576022 3576202</a:t>
            </a:r>
            <a:endParaRPr lang="zh-CN" altLang="en-US" sz="2400" dirty="0" smtClean="0"/>
          </a:p>
          <a:p>
            <a:r>
              <a:rPr lang="zh-CN" altLang="en-US" sz="2400" dirty="0" smtClean="0"/>
              <a:t>                                             李万分局：</a:t>
            </a:r>
            <a:r>
              <a:rPr lang="en-US" altLang="zh-CN" sz="2400" dirty="0" smtClean="0"/>
              <a:t>3576209 3576010</a:t>
            </a:r>
            <a:endParaRPr lang="en-US" altLang="zh-CN" sz="2400" dirty="0" smtClean="0"/>
          </a:p>
          <a:p>
            <a:r>
              <a:rPr lang="en-US" altLang="zh-CN" sz="2400" dirty="0" smtClean="0"/>
              <a:t>                                             </a:t>
            </a:r>
            <a:r>
              <a:rPr lang="zh-CN" altLang="en-US" sz="2400" dirty="0" smtClean="0"/>
              <a:t>办税服务厅：</a:t>
            </a:r>
            <a:r>
              <a:rPr lang="en-US" altLang="zh-CN" sz="2400" smtClean="0"/>
              <a:t>3902366</a:t>
            </a:r>
            <a:endParaRPr lang="zh-CN" alt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dirty="0"/>
          </a:p>
        </p:txBody>
      </p:sp>
      <p:pic>
        <p:nvPicPr>
          <p:cNvPr id="3" name="图片 2" descr="6步骤.jpg"/>
          <p:cNvPicPr>
            <a:picLocks noChangeAspect="1"/>
          </p:cNvPicPr>
          <p:nvPr/>
        </p:nvPicPr>
        <p:blipFill>
          <a:blip r:embed="rId1" cstate="print"/>
          <a:stretch>
            <a:fillRect/>
          </a:stretch>
        </p:blipFill>
        <p:spPr>
          <a:xfrm>
            <a:off x="439388" y="1033154"/>
            <a:ext cx="8181665" cy="4275117"/>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5"/>
          <p:cNvSpPr txBox="1"/>
          <p:nvPr>
            <p:custDataLst>
              <p:tags r:id="rId1"/>
            </p:custDataLst>
          </p:nvPr>
        </p:nvSpPr>
        <p:spPr>
          <a:xfrm>
            <a:off x="1006792" y="1555115"/>
            <a:ext cx="1725930" cy="736600"/>
          </a:xfrm>
          <a:prstGeom prst="rect">
            <a:avLst/>
          </a:prstGeom>
          <a:noFill/>
        </p:spPr>
        <p:txBody>
          <a:bodyPr wrap="squar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4400" b="1" spc="200">
                <a:solidFill>
                  <a:schemeClr val="accent1"/>
                </a:solidFill>
                <a:uFillTx/>
                <a:latin typeface="Arial" panose="020B0604020202020204" pitchFamily="34" charset="0"/>
                <a:ea typeface="微软雅黑" panose="020B0503020204020204" charset="-122"/>
                <a:cs typeface="Arial" panose="020B0604020202020204" pitchFamily="34" charset="0"/>
              </a:rPr>
              <a:t>2020</a:t>
            </a:r>
            <a:endParaRPr lang="en-US" altLang="zh-CN" sz="4400" b="1" spc="200">
              <a:solidFill>
                <a:schemeClr val="accent1"/>
              </a:solidFill>
              <a:uFillTx/>
              <a:latin typeface="Arial" panose="020B0604020202020204" pitchFamily="34" charset="0"/>
              <a:ea typeface="微软雅黑" panose="020B0503020204020204" charset="-122"/>
              <a:cs typeface="Arial" panose="020B0604020202020204" pitchFamily="34" charset="0"/>
            </a:endParaRPr>
          </a:p>
        </p:txBody>
      </p:sp>
      <p:sp>
        <p:nvSpPr>
          <p:cNvPr id="5" name="标题 4"/>
          <p:cNvSpPr>
            <a:spLocks noGrp="1"/>
          </p:cNvSpPr>
          <p:nvPr>
            <p:ph type="title" idx="13"/>
            <p:custDataLst>
              <p:tags r:id="rId2"/>
            </p:custDataLst>
          </p:nvPr>
        </p:nvSpPr>
        <p:spPr>
          <a:xfrm>
            <a:off x="1006792" y="2291715"/>
            <a:ext cx="4359910" cy="1172210"/>
          </a:xfrm>
        </p:spPr>
        <p:txBody>
          <a:bodyPr wrap="square">
            <a:normAutofit/>
          </a:bodyPr>
          <a:lstStyle/>
          <a:p>
            <a:r>
              <a:rPr lang="zh-CN" altLang="en-US" dirty="0">
                <a:solidFill>
                  <a:schemeClr val="tx1">
                    <a:lumMod val="85000"/>
                    <a:lumOff val="15000"/>
                  </a:schemeClr>
                </a:solidFill>
              </a:rPr>
              <a:t>谢谢观看</a:t>
            </a:r>
            <a:endParaRPr lang="zh-CN" altLang="en-US" dirty="0">
              <a:solidFill>
                <a:schemeClr val="tx1">
                  <a:lumMod val="85000"/>
                  <a:lumOff val="15000"/>
                </a:schemeClr>
              </a:solidFill>
            </a:endParaRPr>
          </a:p>
        </p:txBody>
      </p:sp>
      <p:sp>
        <p:nvSpPr>
          <p:cNvPr id="6" name="文本占位符 5"/>
          <p:cNvSpPr>
            <a:spLocks noGrp="1"/>
          </p:cNvSpPr>
          <p:nvPr>
            <p:ph type="body" idx="14"/>
            <p:custDataLst>
              <p:tags r:id="rId3"/>
            </p:custDataLst>
          </p:nvPr>
        </p:nvSpPr>
        <p:spPr>
          <a:xfrm>
            <a:off x="1014412" y="3668395"/>
            <a:ext cx="4352290" cy="370205"/>
          </a:xfrm>
        </p:spPr>
        <p:txBody>
          <a:bodyPr wrap="square">
            <a:normAutofit/>
          </a:bodyPr>
          <a:lstStyle/>
          <a:p>
            <a:r>
              <a:rPr lang="zh-CN" altLang="en-US">
                <a:solidFill>
                  <a:schemeClr val="tx1">
                    <a:lumMod val="85000"/>
                    <a:lumOff val="15000"/>
                  </a:schemeClr>
                </a:solidFill>
              </a:rPr>
              <a:t>单击此处添加副标题内容</a:t>
            </a:r>
            <a:endParaRPr lang="zh-CN" altLang="en-US">
              <a:solidFill>
                <a:schemeClr val="tx1">
                  <a:lumMod val="85000"/>
                  <a:lumOff val="15000"/>
                </a:schemeClr>
              </a:solidFill>
            </a:endParaRPr>
          </a:p>
        </p:txBody>
      </p:sp>
      <p:sp>
        <p:nvSpPr>
          <p:cNvPr id="7" name="文本占位符 6"/>
          <p:cNvSpPr>
            <a:spLocks noGrp="1"/>
          </p:cNvSpPr>
          <p:nvPr>
            <p:ph type="body" sz="quarter" idx="15"/>
            <p:custDataLst>
              <p:tags r:id="rId4"/>
            </p:custDataLst>
          </p:nvPr>
        </p:nvSpPr>
        <p:spPr>
          <a:xfrm>
            <a:off x="1014412" y="4893945"/>
            <a:ext cx="2011680" cy="408940"/>
          </a:xfrm>
        </p:spPr>
        <p:txBody>
          <a:bodyPr wrap="square">
            <a:normAutofit/>
          </a:bodyPr>
          <a:lstStyle/>
          <a:p>
            <a:r>
              <a:rPr lang="en-US" altLang="zh-CN">
                <a:solidFill>
                  <a:schemeClr val="tx1">
                    <a:lumMod val="65000"/>
                    <a:lumOff val="35000"/>
                  </a:schemeClr>
                </a:solidFill>
              </a:rPr>
              <a:t>2020/01/01</a:t>
            </a:r>
            <a:endParaRPr lang="en-US" altLang="zh-CN">
              <a:solidFill>
                <a:schemeClr val="tx1">
                  <a:lumMod val="65000"/>
                  <a:lumOff val="35000"/>
                </a:schemeClr>
              </a:solidFill>
            </a:endParaRPr>
          </a:p>
        </p:txBody>
      </p:sp>
      <p:sp>
        <p:nvSpPr>
          <p:cNvPr id="9" name="文本占位符 8"/>
          <p:cNvSpPr>
            <a:spLocks noGrp="1"/>
          </p:cNvSpPr>
          <p:nvPr>
            <p:ph type="body" sz="quarter" idx="16"/>
            <p:custDataLst>
              <p:tags r:id="rId5"/>
            </p:custDataLst>
          </p:nvPr>
        </p:nvSpPr>
        <p:spPr>
          <a:xfrm>
            <a:off x="1014412" y="4418965"/>
            <a:ext cx="2011680" cy="408940"/>
          </a:xfrm>
        </p:spPr>
        <p:txBody>
          <a:bodyPr wrap="square">
            <a:normAutofit/>
          </a:bodyPr>
          <a:lstStyle/>
          <a:p>
            <a:r>
              <a:rPr lang="zh-CN" altLang="en-US" dirty="0">
                <a:solidFill>
                  <a:schemeClr val="tx1">
                    <a:lumMod val="65000"/>
                    <a:lumOff val="35000"/>
                  </a:schemeClr>
                </a:solidFill>
              </a:rPr>
              <a:t>汇报人姓名</a:t>
            </a:r>
            <a:endParaRPr lang="zh-CN" altLang="en-US" dirty="0">
              <a:solidFill>
                <a:schemeClr val="tx1">
                  <a:lumMod val="65000"/>
                  <a:lumOff val="35000"/>
                </a:schemeClr>
              </a:solidFill>
            </a:endParaRPr>
          </a:p>
        </p:txBody>
      </p:sp>
    </p:spTree>
    <p:custDataLst>
      <p:tags r:id="rId6"/>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08337" y="1139190"/>
            <a:ext cx="10852237" cy="441964"/>
          </a:xfrm>
        </p:spPr>
        <p:txBody>
          <a:bodyPr>
            <a:normAutofit fontScale="90000"/>
          </a:bodyPr>
          <a:lstStyle/>
          <a:p>
            <a:r>
              <a:rPr sz="3600" b="0">
                <a:latin typeface="微软雅黑" panose="020B0503020204020204" charset="-122"/>
                <a:sym typeface="微软雅黑" panose="020B0503020204020204" charset="-122"/>
              </a:rPr>
              <a:t>（一）不征税收入</a:t>
            </a:r>
            <a:endParaRPr lang="zh-CN" altLang="en-US" sz="3600" b="0"/>
          </a:p>
        </p:txBody>
      </p:sp>
      <p:sp>
        <p:nvSpPr>
          <p:cNvPr id="3" name="文本框 2"/>
          <p:cNvSpPr txBox="1"/>
          <p:nvPr/>
        </p:nvSpPr>
        <p:spPr>
          <a:xfrm>
            <a:off x="571500" y="1760220"/>
            <a:ext cx="10614025" cy="5026025"/>
          </a:xfrm>
          <a:prstGeom prst="rect">
            <a:avLst/>
          </a:prstGeom>
          <a:noFill/>
        </p:spPr>
        <p:txBody>
          <a:bodyPr wrap="square" rtlCol="0" anchor="t">
            <a:spAutoFit/>
          </a:bodyPr>
          <a:lstStyle/>
          <a:p>
            <a:pPr>
              <a:lnSpc>
                <a:spcPct val="140000"/>
              </a:lnSpc>
            </a:pPr>
            <a:r>
              <a:rPr sz="2400" dirty="0">
                <a:latin typeface="+mj-lt"/>
                <a:ea typeface="宋体" panose="02010600030101010101" pitchFamily="2" charset="-122"/>
                <a:cs typeface="+mj-lt"/>
                <a:sym typeface="+mn-ea"/>
              </a:rPr>
              <a:t>国家税务总局关于印发〈征收个人所得税若干问题的规定〉的通知》</a:t>
            </a:r>
            <a:endParaRPr sz="2400" dirty="0">
              <a:latin typeface="+mj-lt"/>
              <a:ea typeface="宋体" panose="02010600030101010101" pitchFamily="2" charset="-122"/>
              <a:cs typeface="+mj-lt"/>
              <a:sym typeface="+mn-ea"/>
            </a:endParaRPr>
          </a:p>
          <a:p>
            <a:pPr>
              <a:lnSpc>
                <a:spcPct val="140000"/>
              </a:lnSpc>
            </a:pPr>
            <a:r>
              <a:rPr sz="2400" dirty="0">
                <a:latin typeface="+mj-lt"/>
                <a:ea typeface="宋体" panose="02010600030101010101" pitchFamily="2" charset="-122"/>
                <a:cs typeface="+mj-lt"/>
                <a:sym typeface="+mn-ea"/>
              </a:rPr>
              <a:t>(国税发[1994]089号)第二条第二款规定</a:t>
            </a:r>
            <a:r>
              <a:rPr lang="zh-CN" sz="2400" dirty="0">
                <a:latin typeface="+mj-lt"/>
                <a:ea typeface="宋体" panose="02010600030101010101" pitchFamily="2" charset="-122"/>
                <a:cs typeface="+mj-lt"/>
                <a:sym typeface="+mn-ea"/>
              </a:rPr>
              <a:t>：</a:t>
            </a:r>
            <a:r>
              <a:rPr lang="zh-CN" altLang="en-US" sz="2400" dirty="0">
                <a:latin typeface="+mj-lt"/>
                <a:ea typeface="宋体" panose="02010600030101010101" pitchFamily="2" charset="-122"/>
                <a:cs typeface="+mj-lt"/>
                <a:sym typeface="+mn-ea"/>
              </a:rPr>
              <a:t>下列不属于工资、薪金性质的补贴、津贴或者不属于纳税人本人工资、薪金所得项目的收入，不征税：</a:t>
            </a:r>
            <a:endParaRPr lang="zh-CN" altLang="en-US" sz="2400" dirty="0">
              <a:latin typeface="+mj-lt"/>
              <a:ea typeface="宋体" panose="02010600030101010101" pitchFamily="2" charset="-122"/>
              <a:cs typeface="+mj-lt"/>
            </a:endParaRPr>
          </a:p>
          <a:p>
            <a:pPr>
              <a:lnSpc>
                <a:spcPct val="140000"/>
              </a:lnSpc>
            </a:pPr>
            <a:r>
              <a:rPr lang="zh-CN" altLang="en-US" sz="2400" dirty="0">
                <a:latin typeface="+mj-lt"/>
                <a:ea typeface="宋体" panose="02010600030101010101" pitchFamily="2" charset="-122"/>
                <a:cs typeface="+mj-lt"/>
                <a:sym typeface="+mn-ea"/>
              </a:rPr>
              <a:t>  </a:t>
            </a:r>
            <a:r>
              <a:rPr lang="zh-CN" altLang="en-US" sz="2400" dirty="0">
                <a:solidFill>
                  <a:srgbClr val="FF0000"/>
                </a:solidFill>
                <a:latin typeface="+mj-lt"/>
                <a:ea typeface="宋体" panose="02010600030101010101" pitchFamily="2" charset="-122"/>
                <a:cs typeface="+mj-lt"/>
                <a:sym typeface="+mn-ea"/>
              </a:rPr>
              <a:t>  </a:t>
            </a:r>
            <a:r>
              <a:rPr lang="en-US" altLang="zh-CN" sz="2400" dirty="0">
                <a:solidFill>
                  <a:schemeClr val="tx1"/>
                </a:solidFill>
                <a:latin typeface="+mj-lt"/>
                <a:ea typeface="宋体" panose="02010600030101010101" pitchFamily="2" charset="-122"/>
                <a:cs typeface="+mj-lt"/>
                <a:sym typeface="+mn-ea"/>
              </a:rPr>
              <a:t>1.</a:t>
            </a:r>
            <a:r>
              <a:rPr lang="zh-CN" altLang="en-US" sz="2400" dirty="0">
                <a:solidFill>
                  <a:schemeClr val="tx1"/>
                </a:solidFill>
                <a:latin typeface="+mj-lt"/>
                <a:ea typeface="宋体" panose="02010600030101010101" pitchFamily="2" charset="-122"/>
                <a:cs typeface="+mj-lt"/>
                <a:sym typeface="+mn-ea"/>
              </a:rPr>
              <a:t>独生子女补贴；</a:t>
            </a:r>
            <a:endParaRPr lang="zh-CN" altLang="en-US" sz="2400" dirty="0">
              <a:solidFill>
                <a:schemeClr val="tx1"/>
              </a:solidFill>
              <a:latin typeface="+mj-lt"/>
              <a:ea typeface="宋体" panose="02010600030101010101" pitchFamily="2" charset="-122"/>
              <a:cs typeface="+mj-lt"/>
            </a:endParaRPr>
          </a:p>
          <a:p>
            <a:pPr>
              <a:lnSpc>
                <a:spcPct val="140000"/>
              </a:lnSpc>
            </a:pPr>
            <a:r>
              <a:rPr lang="zh-CN" altLang="en-US" sz="2400" dirty="0">
                <a:solidFill>
                  <a:schemeClr val="tx1"/>
                </a:solidFill>
                <a:latin typeface="+mj-lt"/>
                <a:ea typeface="宋体" panose="02010600030101010101" pitchFamily="2" charset="-122"/>
                <a:cs typeface="+mj-lt"/>
                <a:sym typeface="+mn-ea"/>
              </a:rPr>
              <a:t>    </a:t>
            </a:r>
            <a:r>
              <a:rPr lang="en-US" altLang="zh-CN" sz="2400" dirty="0">
                <a:solidFill>
                  <a:schemeClr val="tx1"/>
                </a:solidFill>
                <a:latin typeface="+mj-lt"/>
                <a:ea typeface="宋体" panose="02010600030101010101" pitchFamily="2" charset="-122"/>
                <a:cs typeface="+mj-lt"/>
                <a:sym typeface="+mn-ea"/>
              </a:rPr>
              <a:t>2.</a:t>
            </a:r>
            <a:r>
              <a:rPr lang="zh-CN" altLang="en-US" sz="2400" dirty="0">
                <a:solidFill>
                  <a:schemeClr val="tx1"/>
                </a:solidFill>
                <a:latin typeface="+mj-lt"/>
                <a:ea typeface="宋体" panose="02010600030101010101" pitchFamily="2" charset="-122"/>
                <a:cs typeface="+mj-lt"/>
                <a:sym typeface="+mn-ea"/>
              </a:rPr>
              <a:t>执行公务员工资制度未纳入基本工资总额的补贴、津贴差额和家属成员的副食品补贴；</a:t>
            </a:r>
            <a:endParaRPr lang="zh-CN" altLang="en-US" sz="2400" dirty="0">
              <a:solidFill>
                <a:srgbClr val="FF0000"/>
              </a:solidFill>
              <a:latin typeface="+mj-lt"/>
              <a:ea typeface="宋体" panose="02010600030101010101" pitchFamily="2" charset="-122"/>
              <a:cs typeface="+mj-lt"/>
            </a:endParaRPr>
          </a:p>
          <a:p>
            <a:pPr>
              <a:lnSpc>
                <a:spcPct val="140000"/>
              </a:lnSpc>
            </a:pPr>
            <a:r>
              <a:rPr lang="zh-CN" altLang="en-US" sz="2400" dirty="0">
                <a:latin typeface="+mj-lt"/>
                <a:ea typeface="宋体" panose="02010600030101010101" pitchFamily="2" charset="-122"/>
                <a:cs typeface="+mj-lt"/>
                <a:sym typeface="+mn-ea"/>
              </a:rPr>
              <a:t>    </a:t>
            </a:r>
            <a:r>
              <a:rPr lang="en-US" altLang="zh-CN" sz="2400" dirty="0">
                <a:latin typeface="+mj-lt"/>
                <a:ea typeface="宋体" panose="02010600030101010101" pitchFamily="2" charset="-122"/>
                <a:cs typeface="+mj-lt"/>
                <a:sym typeface="+mn-ea"/>
              </a:rPr>
              <a:t>3.</a:t>
            </a:r>
            <a:r>
              <a:rPr lang="zh-CN" altLang="en-US" sz="2400" dirty="0">
                <a:latin typeface="+mj-lt"/>
                <a:ea typeface="宋体" panose="02010600030101010101" pitchFamily="2" charset="-122"/>
                <a:cs typeface="+mj-lt"/>
                <a:sym typeface="+mn-ea"/>
              </a:rPr>
              <a:t>托儿补助费；</a:t>
            </a:r>
            <a:endParaRPr lang="zh-CN" altLang="en-US" sz="2400" dirty="0">
              <a:latin typeface="+mj-lt"/>
              <a:ea typeface="宋体" panose="02010600030101010101" pitchFamily="2" charset="-122"/>
              <a:cs typeface="+mj-lt"/>
            </a:endParaRPr>
          </a:p>
          <a:p>
            <a:pPr>
              <a:lnSpc>
                <a:spcPct val="140000"/>
              </a:lnSpc>
            </a:pPr>
            <a:r>
              <a:rPr lang="zh-CN" altLang="en-US" sz="2400" dirty="0">
                <a:latin typeface="+mj-lt"/>
                <a:ea typeface="宋体" panose="02010600030101010101" pitchFamily="2" charset="-122"/>
                <a:cs typeface="+mj-lt"/>
                <a:sym typeface="+mn-ea"/>
              </a:rPr>
              <a:t>    </a:t>
            </a:r>
            <a:r>
              <a:rPr lang="en-US" altLang="zh-CN" sz="2400" dirty="0">
                <a:latin typeface="+mj-lt"/>
                <a:ea typeface="宋体" panose="02010600030101010101" pitchFamily="2" charset="-122"/>
                <a:cs typeface="+mj-lt"/>
                <a:sym typeface="+mn-ea"/>
              </a:rPr>
              <a:t>4.</a:t>
            </a:r>
            <a:r>
              <a:rPr lang="zh-CN" altLang="en-US" sz="2400" dirty="0">
                <a:latin typeface="+mj-lt"/>
                <a:ea typeface="宋体" panose="02010600030101010101" pitchFamily="2" charset="-122"/>
                <a:cs typeface="+mj-lt"/>
                <a:sym typeface="+mn-ea"/>
              </a:rPr>
              <a:t>差旅费津贴、</a:t>
            </a:r>
            <a:r>
              <a:rPr lang="zh-CN" altLang="en-US" sz="2400" dirty="0">
                <a:solidFill>
                  <a:srgbClr val="C00000"/>
                </a:solidFill>
                <a:latin typeface="+mj-lt"/>
                <a:ea typeface="宋体" panose="02010600030101010101" pitchFamily="2" charset="-122"/>
                <a:cs typeface="+mj-lt"/>
                <a:sym typeface="+mn-ea"/>
              </a:rPr>
              <a:t>误餐补助</a:t>
            </a:r>
            <a:r>
              <a:rPr lang="zh-CN" altLang="en-US" sz="2400" dirty="0">
                <a:latin typeface="+mj-lt"/>
                <a:ea typeface="宋体" panose="02010600030101010101" pitchFamily="2" charset="-122"/>
                <a:cs typeface="+mj-lt"/>
                <a:sym typeface="+mn-ea"/>
              </a:rPr>
              <a:t>。</a:t>
            </a:r>
            <a:endParaRPr lang="zh-CN" altLang="en-US" sz="2400" dirty="0">
              <a:latin typeface="+mj-lt"/>
              <a:ea typeface="宋体" panose="02010600030101010101" pitchFamily="2" charset="-122"/>
              <a:cs typeface="+mj-lt"/>
              <a:sym typeface="+mn-ea"/>
            </a:endParaRPr>
          </a:p>
          <a:p>
            <a:pPr>
              <a:lnSpc>
                <a:spcPct val="140000"/>
              </a:lnSpc>
            </a:pPr>
            <a:r>
              <a:rPr lang="zh-CN" altLang="en-US" sz="2000" u="sng" dirty="0">
                <a:solidFill>
                  <a:srgbClr val="C00000"/>
                </a:solidFill>
                <a:latin typeface="+mj-lt"/>
                <a:ea typeface="宋体" panose="02010600030101010101" pitchFamily="2" charset="-122"/>
                <a:cs typeface="+mj-lt"/>
                <a:sym typeface="+mn-ea"/>
              </a:rPr>
              <a:t> </a:t>
            </a:r>
            <a:endParaRPr lang="zh-CN" altLang="en-US" sz="2400" u="sng" dirty="0">
              <a:solidFill>
                <a:srgbClr val="C00000"/>
              </a:solidFill>
              <a:latin typeface="+mj-lt"/>
              <a:ea typeface="宋体" panose="02010600030101010101" pitchFamily="2" charset="-122"/>
              <a:cs typeface="+mj-lt"/>
              <a:sym typeface="+mn-ea"/>
            </a:endParaRPr>
          </a:p>
          <a:p>
            <a:endParaRPr lang="zh-CN" altLang="en-US" sz="2400" u="sng" dirty="0">
              <a:solidFill>
                <a:srgbClr val="C00000"/>
              </a:solidFill>
              <a:latin typeface="+mj-lt"/>
              <a:ea typeface="宋体" panose="02010600030101010101" pitchFamily="2" charset="-122"/>
              <a:cs typeface="+mj-lt"/>
              <a:sym typeface="+mn-ea"/>
            </a:endParaRP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925" y="443230"/>
            <a:ext cx="10852150" cy="5353050"/>
          </a:xfrm>
        </p:spPr>
        <p:txBody>
          <a:bodyPr>
            <a:normAutofit/>
          </a:bodyPr>
          <a:lstStyle/>
          <a:p>
            <a:r>
              <a:rPr>
                <a:ea typeface="宋体" panose="02010600030101010101" pitchFamily="2" charset="-122"/>
                <a:sym typeface="+mn-ea"/>
              </a:rPr>
              <a:t> </a:t>
            </a:r>
            <a:br>
              <a:rPr>
                <a:ea typeface="宋体" panose="02010600030101010101" pitchFamily="2" charset="-122"/>
                <a:sym typeface="+mn-ea"/>
              </a:rPr>
            </a:br>
            <a:br>
              <a:rPr>
                <a:ea typeface="宋体" panose="02010600030101010101" pitchFamily="2" charset="-122"/>
                <a:sym typeface="+mn-ea"/>
              </a:rPr>
            </a:br>
            <a:br>
              <a:rPr>
                <a:ea typeface="宋体" panose="02010600030101010101" pitchFamily="2" charset="-122"/>
                <a:sym typeface="+mn-ea"/>
              </a:rPr>
            </a:br>
            <a:br>
              <a:rPr>
                <a:ea typeface="宋体" panose="02010600030101010101" pitchFamily="2" charset="-122"/>
                <a:sym typeface="+mn-ea"/>
              </a:rPr>
            </a:br>
            <a:br>
              <a:rPr>
                <a:ea typeface="宋体" panose="02010600030101010101" pitchFamily="2" charset="-122"/>
                <a:sym typeface="+mn-ea"/>
              </a:rPr>
            </a:br>
            <a:r>
              <a:rPr b="0">
                <a:latin typeface="+mn-lt"/>
                <a:ea typeface="宋体" panose="02010600030101010101" pitchFamily="2" charset="-122"/>
                <a:cs typeface="+mn-lt"/>
                <a:sym typeface="+mn-ea"/>
              </a:rPr>
              <a:t>国家税务总局关于</a:t>
            </a:r>
            <a:r>
              <a:rPr lang="en-US" altLang="zh-CN" b="0">
                <a:latin typeface="+mn-lt"/>
                <a:ea typeface="宋体" panose="02010600030101010101" pitchFamily="2" charset="-122"/>
                <a:cs typeface="+mn-lt"/>
                <a:sym typeface="+mn-ea"/>
              </a:rPr>
              <a:t>《</a:t>
            </a:r>
            <a:r>
              <a:rPr b="0">
                <a:latin typeface="+mn-lt"/>
                <a:ea typeface="宋体" panose="02010600030101010101" pitchFamily="2" charset="-122"/>
                <a:cs typeface="+mn-lt"/>
                <a:sym typeface="+mn-ea"/>
              </a:rPr>
              <a:t>征收个人所得税若干问题的规定</a:t>
            </a:r>
            <a:r>
              <a:rPr lang="en-US" altLang="zh-CN" b="0">
                <a:latin typeface="+mn-lt"/>
                <a:ea typeface="宋体" panose="02010600030101010101" pitchFamily="2" charset="-122"/>
                <a:cs typeface="+mn-lt"/>
                <a:sym typeface="+mn-ea"/>
              </a:rPr>
              <a:t>》</a:t>
            </a:r>
            <a:r>
              <a:rPr b="0">
                <a:latin typeface="+mn-lt"/>
                <a:ea typeface="宋体" panose="02010600030101010101" pitchFamily="2" charset="-122"/>
                <a:cs typeface="+mn-lt"/>
                <a:sym typeface="+mn-ea"/>
              </a:rPr>
              <a:t>（国税发</a:t>
            </a:r>
            <a:r>
              <a:rPr lang="en-US" altLang="zh-CN" b="0">
                <a:latin typeface="+mn-lt"/>
                <a:ea typeface="宋体" panose="02010600030101010101" pitchFamily="2" charset="-122"/>
                <a:cs typeface="+mn-lt"/>
                <a:sym typeface="+mn-ea"/>
              </a:rPr>
              <a:t>〔1994〕89</a:t>
            </a:r>
            <a:r>
              <a:rPr b="0">
                <a:latin typeface="+mn-lt"/>
                <a:ea typeface="宋体" panose="02010600030101010101" pitchFamily="2" charset="-122"/>
                <a:cs typeface="+mn-lt"/>
                <a:sym typeface="+mn-ea"/>
              </a:rPr>
              <a:t>号）下发后，一些地区的税务部门和纳税人对其中规定不征税的误餐补助理解不一致，现明确如下：</a:t>
            </a:r>
            <a:br>
              <a:rPr lang="zh-CN" altLang="en-US" b="0" dirty="0">
                <a:latin typeface="+mn-lt"/>
                <a:ea typeface="宋体" panose="02010600030101010101" pitchFamily="2" charset="-122"/>
                <a:cs typeface="+mn-lt"/>
              </a:rPr>
            </a:br>
            <a:r>
              <a:rPr b="0">
                <a:latin typeface="+mn-lt"/>
                <a:ea typeface="宋体" panose="02010600030101010101" pitchFamily="2" charset="-122"/>
                <a:cs typeface="+mn-lt"/>
                <a:sym typeface="+mn-ea"/>
              </a:rPr>
              <a:t>    国税发</a:t>
            </a:r>
            <a:r>
              <a:rPr lang="en-US" altLang="zh-CN" b="0">
                <a:latin typeface="+mn-lt"/>
                <a:ea typeface="宋体" panose="02010600030101010101" pitchFamily="2" charset="-122"/>
                <a:cs typeface="+mn-lt"/>
                <a:sym typeface="+mn-ea"/>
              </a:rPr>
              <a:t>〔1994〕89</a:t>
            </a:r>
            <a:r>
              <a:rPr b="0">
                <a:latin typeface="+mn-lt"/>
                <a:ea typeface="宋体" panose="02010600030101010101" pitchFamily="2" charset="-122"/>
                <a:cs typeface="+mn-lt"/>
                <a:sym typeface="+mn-ea"/>
              </a:rPr>
              <a:t>号文件规定不征税的误餐补助，是指按财政部门规定，个人因公在城区、郊区工作，不能在工作单位或返回就餐，确实需要在外就餐的，根据实际误餐顿数，按规定的标准领取的误餐费。一些单位以误餐补助名义发给职工的补贴、津贴，应当并入当月工资、薪金所得计征个人所得税。</a:t>
            </a:r>
            <a:br>
              <a:rPr lang="zh-CN" altLang="en-US" dirty="0">
                <a:latin typeface="Arial" panose="020B0604020202020204" pitchFamily="34" charset="0"/>
                <a:ea typeface="宋体" panose="02010600030101010101" pitchFamily="2" charset="-122"/>
              </a:rPr>
            </a:br>
            <a:endParaRPr lang="zh-CN" altLang="en-US"/>
          </a:p>
        </p:txBody>
      </p:sp>
      <p:graphicFrame>
        <p:nvGraphicFramePr>
          <p:cNvPr id="3" name="表格 2"/>
          <p:cNvGraphicFramePr>
            <a:graphicFrameLocks noGrp="1"/>
          </p:cNvGraphicFramePr>
          <p:nvPr/>
        </p:nvGraphicFramePr>
        <p:xfrm>
          <a:off x="1543685" y="762000"/>
          <a:ext cx="8920480" cy="1676400"/>
        </p:xfrm>
        <a:graphic>
          <a:graphicData uri="http://schemas.openxmlformats.org/drawingml/2006/table">
            <a:tbl>
              <a:tblPr/>
              <a:tblGrid>
                <a:gridCol w="8920480"/>
              </a:tblGrid>
              <a:tr h="548640">
                <a:tc>
                  <a:txBody>
                    <a:bodyPr/>
                    <a:lstStyle/>
                    <a:p>
                      <a:pPr algn="ctr"/>
                      <a:r>
                        <a:rPr lang="zh-CN" altLang="en-US" sz="2800" b="1" dirty="0"/>
                        <a:t>财政部 国家税务总局关于误餐补助范围确定问题的通知 </a:t>
                      </a:r>
                      <a:r>
                        <a:rPr lang="zh-CN" altLang="en-US" sz="2800" dirty="0"/>
                        <a:t>  </a:t>
                      </a:r>
                      <a:br>
                        <a:rPr lang="zh-CN" altLang="en-US" sz="2800" dirty="0"/>
                      </a:br>
                      <a:endParaRPr lang="zh-CN" altLang="en-US" sz="2800" dirty="0"/>
                    </a:p>
                  </a:txBody>
                  <a:tcPr marL="0" marR="0" marT="0" marB="0" anchor="ctr">
                    <a:lnL>
                      <a:noFill/>
                    </a:lnL>
                    <a:lnR>
                      <a:noFill/>
                    </a:lnR>
                    <a:lnT>
                      <a:noFill/>
                    </a:lnT>
                    <a:lnB>
                      <a:noFill/>
                    </a:lnB>
                  </a:tcPr>
                </a:tc>
              </a:tr>
              <a:tr h="274320">
                <a:tc>
                  <a:txBody>
                    <a:bodyPr/>
                    <a:lstStyle/>
                    <a:p>
                      <a:pPr algn="ctr"/>
                      <a:r>
                        <a:rPr lang="zh-CN" altLang="en-US" sz="1800" dirty="0">
                          <a:sym typeface="+mn-ea"/>
                        </a:rPr>
                        <a:t>财税字</a:t>
                      </a:r>
                      <a:r>
                        <a:rPr lang="en-US" altLang="zh-CN" sz="1800" dirty="0">
                          <a:sym typeface="+mn-ea"/>
                        </a:rPr>
                        <a:t>〔1995〕82</a:t>
                      </a:r>
                      <a:r>
                        <a:rPr lang="zh-CN" altLang="en-US" sz="1800" dirty="0">
                          <a:sym typeface="+mn-ea"/>
                        </a:rPr>
                        <a:t>号 </a:t>
                      </a:r>
                      <a:endParaRPr lang="zh-CN" altLang="en-US" sz="1800" dirty="0">
                        <a:sym typeface="+mn-ea"/>
                      </a:endParaRPr>
                    </a:p>
                    <a:p>
                      <a:pPr algn="ctr"/>
                      <a:endParaRPr lang="zh-CN" altLang="en-US" dirty="0"/>
                    </a:p>
                  </a:txBody>
                  <a:tcPr marL="0" marR="0" marT="0" marB="0" anchor="ctr">
                    <a:lnL>
                      <a:noFill/>
                    </a:lnL>
                    <a:lnR>
                      <a:noFill/>
                    </a:lnR>
                    <a:lnT>
                      <a:noFill/>
                    </a:lnT>
                    <a:lnB>
                      <a:noFill/>
                    </a:lnB>
                  </a:tcPr>
                </a:tc>
              </a:tr>
              <a:tr h="274320">
                <a:tc>
                  <a:txBody>
                    <a:bodyPr/>
                    <a:lstStyle/>
                    <a:p>
                      <a:pPr algn="ctr"/>
                      <a:endParaRPr lang="zh-CN" altLang="en-US" dirty="0"/>
                    </a:p>
                  </a:txBody>
                  <a:tcPr marL="0" marR="0" marT="0" marB="0" anchor="ctr">
                    <a:lnL>
                      <a:noFill/>
                    </a:lnL>
                    <a:lnR>
                      <a:noFill/>
                    </a:lnR>
                    <a:lnT>
                      <a:noFill/>
                    </a:lnT>
                    <a:lnB>
                      <a:noFill/>
                    </a:lnB>
                  </a:tcPr>
                </a:tc>
              </a:tr>
            </a:tbl>
          </a:graphicData>
        </a:graphic>
      </p:graphicFrame>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zh-CN" altLang="en-US" sz="3600"/>
              <a:t>（二）免税收入</a:t>
            </a:r>
            <a:endParaRPr lang="zh-CN" altLang="en-US" sz="3600"/>
          </a:p>
        </p:txBody>
      </p:sp>
      <p:sp>
        <p:nvSpPr>
          <p:cNvPr id="29698" name="矩形 17"/>
          <p:cNvSpPr/>
          <p:nvPr/>
        </p:nvSpPr>
        <p:spPr>
          <a:xfrm>
            <a:off x="428625" y="1143000"/>
            <a:ext cx="10868025" cy="4892675"/>
          </a:xfrm>
          <a:prstGeom prst="rect">
            <a:avLst/>
          </a:prstGeom>
          <a:noFill/>
          <a:ln w="9525">
            <a:noFill/>
          </a:ln>
        </p:spPr>
        <p:txBody>
          <a:bodyPr wrap="square">
            <a:spAutoFit/>
            <a:scene3d>
              <a:camera prst="orthographicFront"/>
              <a:lightRig rig="threePt" dir="t"/>
            </a:scene3d>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i="0" u="none" strike="noStrike" kern="1200" cap="none" spc="0" normalizeH="0" baseline="0" noProof="1">
                <a:solidFill>
                  <a:srgbClr val="0070C0"/>
                </a:solidFill>
                <a:effectLst/>
                <a:uLnTx/>
                <a:uFillTx/>
                <a:latin typeface="Arial" panose="020B0604020202020204" pitchFamily="34" charset="0"/>
                <a:ea typeface="宋体" panose="02010600030101010101" pitchFamily="2" charset="-122"/>
                <a:cs typeface="+mn-cs"/>
                <a:sym typeface="Arial" panose="020B0604020202020204" pitchFamily="34" charset="0"/>
              </a:rPr>
              <a:t>（一）省级人民政府、国务院部委和中国人民解放军军以上单位，以及外国组织、国际组织颁发的科学、教育、技术、文化、卫生、体育、环境保护等方面的奖金；（二）国债和国家发行的金融债券利息；</a:t>
            </a:r>
            <a:endParaRPr kumimoji="0" lang="en-US" altLang="zh-CN" sz="2400" i="0" u="none" strike="noStrike" kern="1200" cap="none" spc="0" normalizeH="0" baseline="0" noProof="1">
              <a:solidFill>
                <a:srgbClr val="0070C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i="0" u="none" strike="noStrike" kern="1200" cap="none" spc="0" normalizeH="0" baseline="0" noProof="1">
                <a:solidFill>
                  <a:srgbClr val="0070C0"/>
                </a:solidFill>
                <a:effectLst/>
                <a:uLnTx/>
                <a:uFillTx/>
                <a:latin typeface="Arial" panose="020B0604020202020204" pitchFamily="34" charset="0"/>
                <a:ea typeface="宋体" panose="02010600030101010101" pitchFamily="2" charset="-122"/>
                <a:cs typeface="+mn-cs"/>
                <a:sym typeface="Arial" panose="020B0604020202020204" pitchFamily="34" charset="0"/>
              </a:rPr>
              <a:t>（三）按照国家统一规定发给的补贴、津贴；</a:t>
            </a:r>
            <a:endParaRPr kumimoji="0" lang="en-US" altLang="zh-CN" sz="2400" i="0" u="none" strike="noStrike" kern="1200" cap="none" spc="0" normalizeH="0" baseline="0" noProof="1">
              <a:solidFill>
                <a:srgbClr val="0070C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i="0" u="none" strike="noStrike" kern="1200" cap="none" spc="0" normalizeH="0" baseline="0" noProof="1">
                <a:solidFill>
                  <a:srgbClr val="0070C0"/>
                </a:solidFill>
                <a:effectLst/>
                <a:uLnTx/>
                <a:uFillTx/>
                <a:latin typeface="Arial" panose="020B0604020202020204" pitchFamily="34" charset="0"/>
                <a:ea typeface="宋体" panose="02010600030101010101" pitchFamily="2" charset="-122"/>
                <a:cs typeface="+mn-cs"/>
                <a:sym typeface="Arial" panose="020B0604020202020204" pitchFamily="34" charset="0"/>
              </a:rPr>
              <a:t>（四）福利费、抚恤金、救济金；</a:t>
            </a:r>
            <a:endParaRPr kumimoji="0" lang="en-US" altLang="zh-CN" sz="2400" i="0" u="none" strike="noStrike" kern="1200" cap="none" spc="0" normalizeH="0" baseline="0" noProof="1">
              <a:solidFill>
                <a:srgbClr val="0070C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i="0" u="none" strike="noStrike" kern="1200" cap="none" spc="0" normalizeH="0" baseline="0" noProof="1">
                <a:solidFill>
                  <a:srgbClr val="0070C0"/>
                </a:solidFill>
                <a:effectLst/>
                <a:uLnTx/>
                <a:uFillTx/>
                <a:latin typeface="Arial" panose="020B0604020202020204" pitchFamily="34" charset="0"/>
                <a:ea typeface="宋体" panose="02010600030101010101" pitchFamily="2" charset="-122"/>
                <a:cs typeface="+mn-cs"/>
                <a:sym typeface="Arial" panose="020B0604020202020204" pitchFamily="34" charset="0"/>
              </a:rPr>
              <a:t>（五）保险赔款；</a:t>
            </a:r>
            <a:endParaRPr kumimoji="0" lang="zh-CN" altLang="en-US" sz="2400" i="0" u="none" strike="noStrike" kern="1200" cap="none" spc="0" normalizeH="0" baseline="0" noProof="1">
              <a:solidFill>
                <a:srgbClr val="0070C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i="0" u="none" strike="noStrike" kern="1200" cap="none" spc="0" normalizeH="0" baseline="0" noProof="1">
                <a:solidFill>
                  <a:srgbClr val="0070C0"/>
                </a:solidFill>
                <a:effectLst/>
                <a:uLnTx/>
                <a:uFillTx/>
                <a:latin typeface="Arial" panose="020B0604020202020204" pitchFamily="34" charset="0"/>
                <a:ea typeface="宋体" panose="02010600030101010101" pitchFamily="2" charset="-122"/>
                <a:cs typeface="+mn-cs"/>
                <a:sym typeface="Arial" panose="020B0604020202020204" pitchFamily="34" charset="0"/>
              </a:rPr>
              <a:t>（六）军人的转业费、复员费、退役金；</a:t>
            </a:r>
            <a:endParaRPr kumimoji="0" lang="zh-CN" altLang="en-US" sz="2400" i="0" u="none" strike="noStrike" kern="1200" cap="none" spc="0" normalizeH="0" baseline="0" noProof="1">
              <a:solidFill>
                <a:srgbClr val="0070C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i="0" u="none" strike="noStrike" kern="1200" cap="none" spc="0" normalizeH="0" baseline="0" noProof="1">
                <a:solidFill>
                  <a:srgbClr val="0070C0"/>
                </a:solidFill>
                <a:effectLst/>
                <a:uLnTx/>
                <a:uFillTx/>
                <a:latin typeface="Arial" panose="020B0604020202020204" pitchFamily="34" charset="0"/>
                <a:ea typeface="宋体" panose="02010600030101010101" pitchFamily="2" charset="-122"/>
                <a:cs typeface="+mn-cs"/>
                <a:sym typeface="Arial" panose="020B0604020202020204" pitchFamily="34" charset="0"/>
              </a:rPr>
              <a:t>（七）按照国家统一规定发给干部、职工的安家费、退职费、基本养老金或者退休费、离休费、离休</a:t>
            </a:r>
            <a:endParaRPr kumimoji="0" lang="en-US" altLang="zh-CN" sz="2400" i="0" u="none" strike="noStrike" kern="1200" cap="none" spc="0" normalizeH="0" baseline="0" noProof="1">
              <a:solidFill>
                <a:srgbClr val="0070C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i="0" u="none" strike="noStrike" kern="1200" cap="none" spc="0" normalizeH="0" baseline="0" noProof="1">
                <a:solidFill>
                  <a:srgbClr val="0070C0"/>
                </a:solidFill>
                <a:effectLst/>
                <a:uLnTx/>
                <a:uFillTx/>
                <a:latin typeface="Arial" panose="020B0604020202020204" pitchFamily="34" charset="0"/>
                <a:ea typeface="宋体" panose="02010600030101010101" pitchFamily="2" charset="-122"/>
                <a:cs typeface="+mn-cs"/>
                <a:sym typeface="Arial" panose="020B0604020202020204" pitchFamily="34" charset="0"/>
              </a:rPr>
              <a:t>（八）依照有关法律规定应予免税的各国驻华使馆、领事馆的外交代表、领事官员和其他人员的所得；</a:t>
            </a:r>
            <a:endParaRPr kumimoji="0" lang="en-US" altLang="zh-CN" sz="2400" i="0" u="none" strike="noStrike" kern="1200" cap="none" spc="0" normalizeH="0" baseline="0" noProof="1">
              <a:solidFill>
                <a:srgbClr val="0070C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i="0" u="none" strike="noStrike" kern="1200" cap="none" spc="0" normalizeH="0" baseline="0" noProof="1">
                <a:solidFill>
                  <a:srgbClr val="0070C0"/>
                </a:solidFill>
                <a:effectLst/>
                <a:uLnTx/>
                <a:uFillTx/>
                <a:latin typeface="Arial" panose="020B0604020202020204" pitchFamily="34" charset="0"/>
                <a:ea typeface="宋体" panose="02010600030101010101" pitchFamily="2" charset="-122"/>
                <a:cs typeface="+mn-cs"/>
                <a:sym typeface="Arial" panose="020B0604020202020204" pitchFamily="34" charset="0"/>
              </a:rPr>
              <a:t>（九）中国政府参加的国际公约、签订的协议中规定免税的所得；</a:t>
            </a:r>
            <a:endParaRPr kumimoji="0" lang="en-US" altLang="zh-CN" sz="2400" i="0" u="none" strike="noStrike" kern="1200" cap="none" spc="0" normalizeH="0" baseline="0" noProof="1">
              <a:solidFill>
                <a:srgbClr val="0070C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i="0" u="none" strike="noStrike" kern="1200" cap="none" spc="0" normalizeH="0" baseline="0" noProof="1">
                <a:solidFill>
                  <a:srgbClr val="0070C0"/>
                </a:solidFill>
                <a:effectLst/>
                <a:uLnTx/>
                <a:uFillTx/>
                <a:latin typeface="Arial" panose="020B0604020202020204" pitchFamily="34" charset="0"/>
                <a:ea typeface="宋体" panose="02010600030101010101" pitchFamily="2" charset="-122"/>
                <a:cs typeface="+mn-cs"/>
                <a:sym typeface="Arial" panose="020B0604020202020204" pitchFamily="34" charset="0"/>
              </a:rPr>
              <a:t>（十）国务院规定的其他免税所得。</a:t>
            </a:r>
            <a:endParaRPr kumimoji="0" lang="zh-CN" altLang="en-US" sz="2400" i="0" u="none" strike="noStrike" kern="1200" cap="none" spc="0" normalizeH="0" baseline="0" noProof="1">
              <a:solidFill>
                <a:srgbClr val="0070C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1571625" y="462280"/>
          <a:ext cx="8490585" cy="1109345"/>
        </p:xfrm>
        <a:graphic>
          <a:graphicData uri="http://schemas.openxmlformats.org/drawingml/2006/table">
            <a:tbl>
              <a:tblPr/>
              <a:tblGrid>
                <a:gridCol w="8490585"/>
              </a:tblGrid>
              <a:tr h="560705">
                <a:tc>
                  <a:txBody>
                    <a:bodyPr/>
                    <a:lstStyle/>
                    <a:p>
                      <a:pPr algn="ctr"/>
                      <a:r>
                        <a:rPr lang="zh-CN" altLang="en-US" b="1"/>
                        <a:t>财政部 国家税务总局 关于生育津贴和生育医疗费有关个人所得税政策的通知 </a:t>
                      </a:r>
                      <a:r>
                        <a:rPr lang="zh-CN" altLang="en-US"/>
                        <a:t>  </a:t>
                      </a:r>
                      <a:br>
                        <a:rPr lang="zh-CN" altLang="en-US"/>
                      </a:br>
                      <a:endParaRPr lang="zh-CN" altLang="en-US"/>
                    </a:p>
                  </a:txBody>
                  <a:tcPr marL="0" marR="0" marT="0" marB="0" anchor="ctr">
                    <a:lnL>
                      <a:noFill/>
                    </a:lnL>
                    <a:lnR>
                      <a:noFill/>
                    </a:lnR>
                    <a:lnT>
                      <a:noFill/>
                    </a:lnT>
                    <a:lnB>
                      <a:noFill/>
                    </a:lnB>
                  </a:tcPr>
                </a:tc>
              </a:tr>
              <a:tr h="274320">
                <a:tc>
                  <a:txBody>
                    <a:bodyPr/>
                    <a:lstStyle/>
                    <a:p>
                      <a:pPr algn="ctr"/>
                      <a:endParaRPr lang="zh-CN" altLang="en-US"/>
                    </a:p>
                  </a:txBody>
                  <a:tcPr marL="0" marR="0" marT="0" marB="0" anchor="ctr">
                    <a:lnL>
                      <a:noFill/>
                    </a:lnL>
                    <a:lnR>
                      <a:noFill/>
                    </a:lnR>
                    <a:lnT>
                      <a:noFill/>
                    </a:lnT>
                    <a:lnB>
                      <a:noFill/>
                    </a:lnB>
                  </a:tcPr>
                </a:tc>
              </a:tr>
              <a:tr h="274320">
                <a:tc>
                  <a:txBody>
                    <a:bodyPr/>
                    <a:lstStyle/>
                    <a:p>
                      <a:pPr algn="ctr"/>
                      <a:r>
                        <a:rPr lang="zh-CN" altLang="en-US" dirty="0"/>
                        <a:t>财税</a:t>
                      </a:r>
                      <a:r>
                        <a:rPr lang="en-US" altLang="zh-CN" dirty="0"/>
                        <a:t>〔2008〕8</a:t>
                      </a:r>
                      <a:r>
                        <a:rPr lang="zh-CN" altLang="en-US" dirty="0"/>
                        <a:t>号 </a:t>
                      </a:r>
                      <a:endParaRPr lang="zh-CN" altLang="en-US" dirty="0"/>
                    </a:p>
                  </a:txBody>
                  <a:tcPr marL="0" marR="0" marT="0" marB="0" anchor="ctr">
                    <a:lnL>
                      <a:noFill/>
                    </a:lnL>
                    <a:lnR>
                      <a:noFill/>
                    </a:lnR>
                    <a:lnT>
                      <a:noFill/>
                    </a:lnT>
                    <a:lnB>
                      <a:noFill/>
                    </a:lnB>
                  </a:tcPr>
                </a:tc>
              </a:tr>
            </a:tbl>
          </a:graphicData>
        </a:graphic>
      </p:graphicFrame>
      <p:sp>
        <p:nvSpPr>
          <p:cNvPr id="31756" name="矩形 4"/>
          <p:cNvSpPr/>
          <p:nvPr/>
        </p:nvSpPr>
        <p:spPr>
          <a:xfrm>
            <a:off x="1132840" y="1840865"/>
            <a:ext cx="9776460" cy="4288155"/>
          </a:xfrm>
          <a:prstGeom prst="rect">
            <a:avLst/>
          </a:prstGeom>
          <a:noFill/>
          <a:ln w="9525">
            <a:noFill/>
          </a:ln>
        </p:spPr>
        <p:txBody>
          <a:bodyPr wrap="square" anchor="t">
            <a:spAutoFit/>
          </a:bodyPr>
          <a:lstStyle/>
          <a:p>
            <a:pPr>
              <a:lnSpc>
                <a:spcPct val="130000"/>
              </a:lnSpc>
            </a:pPr>
            <a:r>
              <a:rPr lang="zh-CN" altLang="en-US" sz="2400" dirty="0">
                <a:latin typeface="Arial" panose="020B0604020202020204" pitchFamily="34" charset="0"/>
                <a:ea typeface="宋体" panose="02010600030101010101" pitchFamily="2" charset="-122"/>
              </a:rPr>
              <a:t>各省、自治区、直辖市、计划单列市财政厅（局）、地方税务局，新疆生产建设兵团财务局：</a:t>
            </a:r>
            <a:br>
              <a:rPr lang="zh-CN" altLang="en-US" sz="2400" dirty="0">
                <a:latin typeface="Arial" panose="020B0604020202020204" pitchFamily="34" charset="0"/>
                <a:ea typeface="宋体" panose="02010600030101010101" pitchFamily="2" charset="-122"/>
              </a:rPr>
            </a:br>
            <a:r>
              <a:rPr lang="zh-CN" altLang="en-US" sz="2400" dirty="0">
                <a:latin typeface="Arial" panose="020B0604020202020204" pitchFamily="34" charset="0"/>
                <a:ea typeface="宋体" panose="02010600030101010101" pitchFamily="2" charset="-122"/>
              </a:rPr>
              <a:t>　　根据</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中华人民共和国个人所得税法</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有关规定，经国务院批准，现就生育津贴和生育医疗费有关个人所得税政策通知如下：</a:t>
            </a:r>
            <a:br>
              <a:rPr lang="zh-CN" altLang="en-US" sz="2400" dirty="0">
                <a:latin typeface="Arial" panose="020B0604020202020204" pitchFamily="34" charset="0"/>
                <a:ea typeface="宋体" panose="02010600030101010101" pitchFamily="2" charset="-122"/>
              </a:rPr>
            </a:br>
            <a:r>
              <a:rPr lang="zh-CN" altLang="en-US" sz="2400" dirty="0">
                <a:latin typeface="Arial" panose="020B0604020202020204" pitchFamily="34" charset="0"/>
                <a:ea typeface="宋体" panose="02010600030101010101" pitchFamily="2" charset="-122"/>
              </a:rPr>
              <a:t>　　一、生育妇女按照县级以上人民政府根据国家有关规定制定的生育保险办法，取得的生育津贴、生育医疗费或其他属于生育保险性质的津贴、补贴，免征个人所得税。</a:t>
            </a:r>
            <a:br>
              <a:rPr lang="zh-CN" altLang="en-US" sz="2400" dirty="0">
                <a:latin typeface="Arial" panose="020B0604020202020204" pitchFamily="34" charset="0"/>
                <a:ea typeface="宋体" panose="02010600030101010101" pitchFamily="2" charset="-122"/>
              </a:rPr>
            </a:br>
            <a:r>
              <a:rPr lang="zh-CN" altLang="en-US" sz="2400" dirty="0">
                <a:latin typeface="Arial" panose="020B0604020202020204" pitchFamily="34" charset="0"/>
                <a:ea typeface="宋体" panose="02010600030101010101" pitchFamily="2" charset="-122"/>
              </a:rPr>
              <a:t>　　二、上述规定自发文之日起执行。</a:t>
            </a:r>
            <a:br>
              <a:rPr lang="zh-CN" altLang="en-US" dirty="0">
                <a:latin typeface="Arial" panose="020B0604020202020204" pitchFamily="34" charset="0"/>
                <a:ea typeface="宋体" panose="02010600030101010101" pitchFamily="2" charset="-122"/>
              </a:rPr>
            </a:br>
            <a:endParaRPr lang="zh-CN" altLang="en-US" dirty="0">
              <a:latin typeface="Arial" panose="020B0604020202020204" pitchFamily="34" charset="0"/>
              <a:ea typeface="宋体" panose="02010600030101010101" pitchFamily="2" charset="-122"/>
            </a:endParaRP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a:t>（三）可税前扣除</a:t>
            </a:r>
            <a:endParaRPr lang="zh-CN" altLang="en-US"/>
          </a:p>
        </p:txBody>
      </p:sp>
      <p:sp>
        <p:nvSpPr>
          <p:cNvPr id="31756" name="矩形 4"/>
          <p:cNvSpPr/>
          <p:nvPr/>
        </p:nvSpPr>
        <p:spPr>
          <a:xfrm>
            <a:off x="669290" y="1009015"/>
            <a:ext cx="8560435" cy="5674995"/>
          </a:xfrm>
          <a:prstGeom prst="rect">
            <a:avLst/>
          </a:prstGeom>
          <a:noFill/>
          <a:ln w="9525">
            <a:noFill/>
          </a:ln>
        </p:spPr>
        <p:txBody>
          <a:bodyPr wrap="square" anchor="t">
            <a:spAutoFit/>
          </a:bodyPr>
          <a:lstStyle/>
          <a:p>
            <a:pPr>
              <a:lnSpc>
                <a:spcPct val="110000"/>
              </a:lnSpc>
            </a:pPr>
            <a:r>
              <a:rPr lang="en-US" altLang="zh-CN" sz="2400">
                <a:latin typeface="+mj-lt"/>
                <a:cs typeface="+mj-lt"/>
                <a:sym typeface="+mn-ea"/>
              </a:rPr>
              <a:t>1</a:t>
            </a:r>
            <a:r>
              <a:rPr lang="zh-CN" altLang="en-US" sz="2400">
                <a:latin typeface="+mj-lt"/>
                <a:cs typeface="+mj-lt"/>
                <a:sym typeface="+mn-ea"/>
              </a:rPr>
              <a:t>、车补</a:t>
            </a:r>
            <a:endParaRPr lang="zh-CN" altLang="en-US">
              <a:latin typeface="+mj-lt"/>
              <a:cs typeface="+mj-lt"/>
              <a:sym typeface="+mn-ea"/>
            </a:endParaRPr>
          </a:p>
          <a:p>
            <a:pPr>
              <a:lnSpc>
                <a:spcPct val="110000"/>
              </a:lnSpc>
            </a:pPr>
            <a:r>
              <a:rPr lang="zh-CN" altLang="en-US">
                <a:latin typeface="+mj-lt"/>
                <a:cs typeface="+mj-lt"/>
                <a:sym typeface="+mn-ea"/>
              </a:rPr>
              <a:t>     《国家税务总局关于个人所得税有关政策问题的通知》 </a:t>
            </a:r>
            <a:r>
              <a:rPr lang="zh-CN" altLang="en-US" dirty="0">
                <a:latin typeface="+mj-lt"/>
                <a:cs typeface="+mj-lt"/>
                <a:sym typeface="+mn-ea"/>
              </a:rPr>
              <a:t>国税发</a:t>
            </a:r>
            <a:r>
              <a:rPr lang="en-US" altLang="zh-CN" dirty="0">
                <a:latin typeface="+mj-lt"/>
                <a:cs typeface="+mj-lt"/>
                <a:sym typeface="+mn-ea"/>
              </a:rPr>
              <a:t>〔1999〕58</a:t>
            </a:r>
            <a:r>
              <a:rPr lang="zh-CN" altLang="en-US" dirty="0">
                <a:latin typeface="+mj-lt"/>
                <a:cs typeface="+mj-lt"/>
                <a:sym typeface="+mn-ea"/>
              </a:rPr>
              <a:t>号</a:t>
            </a:r>
            <a:endParaRPr lang="zh-CN" altLang="en-US">
              <a:latin typeface="+mj-lt"/>
              <a:cs typeface="+mj-lt"/>
              <a:sym typeface="+mn-ea"/>
            </a:endParaRPr>
          </a:p>
          <a:p>
            <a:pPr>
              <a:lnSpc>
                <a:spcPct val="110000"/>
              </a:lnSpc>
            </a:pPr>
            <a:r>
              <a:rPr lang="zh-CN" altLang="en-US" dirty="0">
                <a:latin typeface="+mj-lt"/>
                <a:ea typeface="宋体" panose="02010600030101010101" pitchFamily="2" charset="-122"/>
                <a:cs typeface="+mj-lt"/>
                <a:sym typeface="+mn-ea"/>
              </a:rPr>
              <a:t>        二、关于个人取得公务交通、通讯补贴收入征税问题</a:t>
            </a:r>
            <a:br>
              <a:rPr lang="zh-CN" altLang="en-US" dirty="0">
                <a:latin typeface="+mj-lt"/>
                <a:ea typeface="宋体" panose="02010600030101010101" pitchFamily="2" charset="-122"/>
                <a:cs typeface="+mj-lt"/>
                <a:sym typeface="+mn-ea"/>
              </a:rPr>
            </a:br>
            <a:r>
              <a:rPr lang="zh-CN" altLang="en-US" dirty="0">
                <a:latin typeface="+mj-lt"/>
                <a:ea typeface="宋体" panose="02010600030101010101" pitchFamily="2" charset="-122"/>
                <a:cs typeface="+mj-lt"/>
                <a:sym typeface="+mn-ea"/>
              </a:rPr>
              <a:t>　　个人因公务用车和通讯制度改革而取得的公务用车、通讯补贴收入，扣除一定标准的公务费用后，按照“工资、薪金”所得项目计征个人所得税。按月发放的，并入当月“工资、薪金”所得计征个人所得税；不按月发放的，分解到所属月份并与该月份“工资、薪金”所得合并后计征个人所得税。</a:t>
            </a:r>
            <a:br>
              <a:rPr lang="zh-CN" altLang="en-US" dirty="0">
                <a:latin typeface="+mj-lt"/>
                <a:ea typeface="宋体" panose="02010600030101010101" pitchFamily="2" charset="-122"/>
                <a:cs typeface="+mj-lt"/>
                <a:sym typeface="+mn-ea"/>
              </a:rPr>
            </a:br>
            <a:r>
              <a:rPr lang="zh-CN" altLang="en-US" dirty="0">
                <a:latin typeface="+mj-lt"/>
                <a:ea typeface="宋体" panose="02010600030101010101" pitchFamily="2" charset="-122"/>
                <a:cs typeface="+mj-lt"/>
                <a:sym typeface="+mn-ea"/>
              </a:rPr>
              <a:t>　　公务费用的扣除标准，由省税务局根据纳税人公务交通、通讯费用的实际发生情况调查测算，报经省级人民政府批准后确定，并报国家税务总局备案。</a:t>
            </a:r>
            <a:endParaRPr lang="zh-CN" altLang="en-US" dirty="0">
              <a:latin typeface="+mj-lt"/>
              <a:ea typeface="宋体" panose="02010600030101010101" pitchFamily="2" charset="-122"/>
              <a:cs typeface="+mj-lt"/>
              <a:sym typeface="+mn-ea"/>
            </a:endParaRPr>
          </a:p>
          <a:p>
            <a:pPr>
              <a:lnSpc>
                <a:spcPct val="110000"/>
              </a:lnSpc>
            </a:pPr>
            <a:endParaRPr lang="zh-CN" altLang="en-US" dirty="0">
              <a:latin typeface="+mj-lt"/>
              <a:ea typeface="宋体" panose="02010600030101010101" pitchFamily="2" charset="-122"/>
              <a:cs typeface="+mj-lt"/>
              <a:sym typeface="+mn-ea"/>
            </a:endParaRPr>
          </a:p>
          <a:p>
            <a:pPr>
              <a:lnSpc>
                <a:spcPct val="110000"/>
              </a:lnSpc>
            </a:pPr>
            <a:r>
              <a:rPr lang="zh-CN" altLang="en-US" dirty="0">
                <a:latin typeface="+mj-lt"/>
                <a:ea typeface="宋体" panose="02010600030101010101" pitchFamily="2" charset="-122"/>
                <a:cs typeface="+mj-lt"/>
                <a:sym typeface="+mn-ea"/>
              </a:rPr>
              <a:t>    《</a:t>
            </a:r>
            <a:r>
              <a:rPr lang="zh-CN" altLang="en-US" dirty="0" smtClean="0">
                <a:latin typeface="+mj-lt"/>
                <a:cs typeface="+mj-lt"/>
                <a:sym typeface="+mn-ea"/>
              </a:rPr>
              <a:t>河南省财政厅河南省地方税务局关于公务用车制度改革取得补贴收入有关个人所得税扣除标准的通知》（豫财税政（</a:t>
            </a:r>
            <a:r>
              <a:rPr lang="en-US" altLang="zh-CN" dirty="0" smtClean="0">
                <a:latin typeface="+mj-lt"/>
                <a:cs typeface="+mj-lt"/>
                <a:sym typeface="+mn-ea"/>
              </a:rPr>
              <a:t>2015</a:t>
            </a:r>
            <a:r>
              <a:rPr lang="zh-CN" altLang="en-US" dirty="0" smtClean="0">
                <a:latin typeface="+mj-lt"/>
                <a:cs typeface="+mj-lt"/>
                <a:sym typeface="+mn-ea"/>
              </a:rPr>
              <a:t>）</a:t>
            </a:r>
            <a:r>
              <a:rPr lang="en-US" altLang="zh-CN" dirty="0" smtClean="0">
                <a:latin typeface="+mj-lt"/>
                <a:cs typeface="+mj-lt"/>
                <a:sym typeface="+mn-ea"/>
              </a:rPr>
              <a:t>82</a:t>
            </a:r>
            <a:r>
              <a:rPr lang="zh-CN" altLang="en-US" dirty="0" smtClean="0">
                <a:latin typeface="+mj-lt"/>
                <a:cs typeface="+mj-lt"/>
                <a:sym typeface="+mn-ea"/>
              </a:rPr>
              <a:t>号）</a:t>
            </a:r>
            <a:endParaRPr lang="zh-CN" altLang="en-US" dirty="0" smtClean="0">
              <a:latin typeface="+mj-lt"/>
              <a:cs typeface="+mj-lt"/>
              <a:sym typeface="+mn-ea"/>
            </a:endParaRPr>
          </a:p>
          <a:p>
            <a:pPr>
              <a:lnSpc>
                <a:spcPct val="110000"/>
              </a:lnSpc>
            </a:pPr>
            <a:r>
              <a:rPr lang="zh-CN" altLang="en-US" dirty="0">
                <a:latin typeface="+mj-lt"/>
                <a:ea typeface="宋体" panose="02010600030101010101" pitchFamily="2" charset="-122"/>
                <a:cs typeface="+mj-lt"/>
                <a:sym typeface="+mn-ea"/>
              </a:rPr>
              <a:t>一、因公务用车制度改革，省级及以下各级党政机关（包括党委、人大、政府、政协、审判、检察机关、各民主党派和工商联，参照公务员法管理的人民团体、群众团体、事业单位）职工按规定取得的公务交通补贴收入，允许在计算个人所得税税前据实扣除。</a:t>
            </a:r>
            <a:endParaRPr lang="en-US" altLang="zh-CN" dirty="0">
              <a:latin typeface="+mj-lt"/>
              <a:ea typeface="宋体" panose="02010600030101010101" pitchFamily="2" charset="-122"/>
              <a:cs typeface="+mj-lt"/>
            </a:endParaRPr>
          </a:p>
          <a:p>
            <a:pPr>
              <a:lnSpc>
                <a:spcPct val="110000"/>
              </a:lnSpc>
            </a:pPr>
            <a:r>
              <a:rPr lang="zh-CN" altLang="en-US" dirty="0">
                <a:latin typeface="+mj-lt"/>
                <a:ea typeface="宋体" panose="02010600030101010101" pitchFamily="2" charset="-122"/>
                <a:cs typeface="+mj-lt"/>
                <a:sym typeface="+mn-ea"/>
              </a:rPr>
              <a:t>      二、本通知自</a:t>
            </a:r>
            <a:r>
              <a:rPr lang="en-US" altLang="zh-CN" dirty="0">
                <a:latin typeface="+mj-lt"/>
                <a:ea typeface="宋体" panose="02010600030101010101" pitchFamily="2" charset="-122"/>
                <a:cs typeface="+mj-lt"/>
                <a:sym typeface="+mn-ea"/>
              </a:rPr>
              <a:t>2015</a:t>
            </a:r>
            <a:r>
              <a:rPr lang="zh-CN" altLang="en-US" dirty="0">
                <a:latin typeface="+mj-lt"/>
                <a:ea typeface="宋体" panose="02010600030101010101" pitchFamily="2" charset="-122"/>
                <a:cs typeface="+mj-lt"/>
                <a:sym typeface="+mn-ea"/>
              </a:rPr>
              <a:t>年</a:t>
            </a:r>
            <a:r>
              <a:rPr lang="en-US" altLang="zh-CN" dirty="0">
                <a:latin typeface="+mj-lt"/>
                <a:ea typeface="宋体" panose="02010600030101010101" pitchFamily="2" charset="-122"/>
                <a:cs typeface="+mj-lt"/>
                <a:sym typeface="+mn-ea"/>
              </a:rPr>
              <a:t>11</a:t>
            </a:r>
            <a:r>
              <a:rPr lang="zh-CN" altLang="en-US" dirty="0">
                <a:latin typeface="+mj-lt"/>
                <a:ea typeface="宋体" panose="02010600030101010101" pitchFamily="2" charset="-122"/>
                <a:cs typeface="+mj-lt"/>
                <a:sym typeface="+mn-ea"/>
              </a:rPr>
              <a:t>月</a:t>
            </a:r>
            <a:r>
              <a:rPr lang="en-US" altLang="zh-CN" dirty="0">
                <a:latin typeface="+mj-lt"/>
                <a:ea typeface="宋体" panose="02010600030101010101" pitchFamily="2" charset="-122"/>
                <a:cs typeface="+mj-lt"/>
                <a:sym typeface="+mn-ea"/>
              </a:rPr>
              <a:t>1</a:t>
            </a:r>
            <a:r>
              <a:rPr lang="zh-CN" altLang="en-US" dirty="0">
                <a:latin typeface="+mj-lt"/>
                <a:ea typeface="宋体" panose="02010600030101010101" pitchFamily="2" charset="-122"/>
                <a:cs typeface="+mj-lt"/>
                <a:sym typeface="+mn-ea"/>
              </a:rPr>
              <a:t>日起执行。</a:t>
            </a:r>
            <a:br>
              <a:rPr lang="zh-CN" altLang="en-US" dirty="0">
                <a:latin typeface="Arial" panose="020B0604020202020204" pitchFamily="34" charset="0"/>
                <a:ea typeface="宋体" panose="02010600030101010101" pitchFamily="2" charset="-122"/>
              </a:rPr>
            </a:br>
            <a:endParaRPr lang="zh-CN" altLang="en-US" dirty="0">
              <a:latin typeface="Arial" panose="020B0604020202020204" pitchFamily="34" charset="0"/>
              <a:ea typeface="宋体" panose="02010600030101010101" pitchFamily="2" charset="-122"/>
            </a:endParaRP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925" y="443230"/>
            <a:ext cx="10852150" cy="5888990"/>
          </a:xfrm>
        </p:spPr>
        <p:txBody>
          <a:bodyPr>
            <a:normAutofit/>
          </a:bodyPr>
          <a:lstStyle/>
          <a:p>
            <a:pPr algn="l"/>
            <a:r>
              <a:rPr lang="en-US" altLang="zh-CN" b="0"/>
              <a:t>2</a:t>
            </a:r>
            <a:r>
              <a:rPr b="0"/>
              <a:t>、职业年金</a:t>
            </a:r>
            <a:br>
              <a:rPr b="0"/>
            </a:br>
            <a:r>
              <a:rPr b="0"/>
              <a:t> </a:t>
            </a:r>
            <a:r>
              <a:rPr sz="1800" b="0"/>
              <a:t>《</a:t>
            </a:r>
            <a:r>
              <a:rPr lang="zh-CN" altLang="en-US" sz="1800" b="0"/>
              <a:t>财政部 人力资源社会保障部 国家税务总局关于企业年金 职业年金个人所得税有关问题的通知》</a:t>
            </a:r>
            <a:r>
              <a:rPr sz="1800" b="0">
                <a:sym typeface="+mn-ea"/>
              </a:rPr>
              <a:t>财税</a:t>
            </a:r>
            <a:r>
              <a:rPr lang="zh-CN" altLang="en-US" sz="1800" b="0"/>
              <a:t>〔2013〕103号 </a:t>
            </a:r>
            <a:br>
              <a:rPr lang="zh-CN" altLang="en-US" sz="1800" b="0"/>
            </a:br>
            <a:r>
              <a:rPr lang="zh-CN" altLang="en-US" sz="1800" b="0"/>
              <a:t>  各省、自治区、直辖市、计划单列市财政厅（局）、人力资源社会保障厅（局）、地方税务局，新疆生产建设兵团财务局、人力资源社会保障局：</a:t>
            </a:r>
            <a:br>
              <a:rPr lang="zh-CN" altLang="en-US" sz="1800" b="0"/>
            </a:br>
            <a:r>
              <a:rPr lang="zh-CN" altLang="en-US" sz="1800" b="0"/>
              <a:t>　　为促进我国多层次养老保险体系的发展，根据个人所得税法相关规定，现就企业年金和职业年金个人所得税有关问题通知如下：</a:t>
            </a:r>
            <a:br>
              <a:rPr lang="zh-CN" altLang="en-US" sz="1800" b="0"/>
            </a:br>
            <a:r>
              <a:rPr lang="zh-CN" altLang="en-US" sz="1800" b="0"/>
              <a:t>　　一、企业年金和职业年金缴费的个人所得税处理</a:t>
            </a:r>
            <a:br>
              <a:rPr lang="zh-CN" altLang="en-US" sz="1800" b="0"/>
            </a:br>
            <a:r>
              <a:rPr lang="zh-CN" altLang="en-US" sz="1800" b="0"/>
              <a:t>　　1.企业和事业单位（以下统称单位）根据国家有关政策规定的办法和标准，为在本单位任职或者受雇的全体职工缴付的企业年金或职业年金（以下统称年金）单位缴费部分，在计入个人账户时，个人暂不缴纳个人所得税。</a:t>
            </a:r>
            <a:br>
              <a:rPr lang="zh-CN" altLang="en-US" sz="1800" b="0"/>
            </a:br>
            <a:r>
              <a:rPr lang="zh-CN" altLang="en-US" sz="1800" b="0"/>
              <a:t>　　2.个人根据国家有关政策规定缴付的年金个人缴费部分，在不超过本人缴费工资计税基数的4%标准内的部分，暂从个人当期的应纳税所得额中扣除。</a:t>
            </a:r>
            <a:br>
              <a:rPr lang="zh-CN" altLang="en-US" sz="1800" b="0"/>
            </a:br>
            <a:r>
              <a:rPr lang="zh-CN" altLang="en-US" sz="1800" b="0"/>
              <a:t>　　3.超过本通知第一条第1项和第2项规定的标准缴付的年金单位缴费和个人缴费部分，应并入个人当期的工资、薪金所得，依法计征个人所得税。税款由建立年金的单位代扣代缴，并向主管税务机关申报解缴。</a:t>
            </a:r>
            <a:endParaRPr lang="zh-CN" altLang="en-US" sz="1800" b="0"/>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925" y="880745"/>
            <a:ext cx="10852150" cy="4590415"/>
          </a:xfrm>
        </p:spPr>
        <p:txBody>
          <a:bodyPr>
            <a:normAutofit fontScale="90000"/>
          </a:bodyPr>
          <a:lstStyle/>
          <a:p>
            <a:r>
              <a:rPr lang="zh-CN" altLang="en-US"/>
              <a:t>（四）公益性捐赠 疫情防控</a:t>
            </a:r>
            <a:br>
              <a:rPr lang="zh-CN" altLang="en-US" b="0"/>
            </a:br>
            <a:r>
              <a:rPr lang="zh-CN" altLang="en-US" b="0"/>
              <a:t>   </a:t>
            </a:r>
            <a:br>
              <a:rPr lang="zh-CN" altLang="en-US" b="0"/>
            </a:br>
            <a:br>
              <a:rPr lang="zh-CN" altLang="en-US" b="0"/>
            </a:br>
            <a:r>
              <a:rPr lang="zh-CN" altLang="en-US" b="0"/>
              <a:t>  </a:t>
            </a:r>
            <a:r>
              <a:rPr lang="en-US" altLang="zh-CN" b="0"/>
              <a:t>1</a:t>
            </a:r>
            <a:r>
              <a:rPr b="0"/>
              <a:t>、公益性捐赠 </a:t>
            </a:r>
            <a:br>
              <a:rPr b="0"/>
            </a:br>
            <a:r>
              <a:rPr b="0"/>
              <a:t>《财政部 税务总局关于公益慈善事业捐赠个人所得税政策的公告》（财政部 税务总局公告2019年第99号）</a:t>
            </a:r>
            <a:br>
              <a:rPr b="0"/>
            </a:br>
            <a:br>
              <a:rPr b="0"/>
            </a:br>
            <a:r>
              <a:rPr b="0"/>
              <a:t>   </a:t>
            </a:r>
            <a:r>
              <a:rPr lang="en-US" altLang="zh-CN" b="0"/>
              <a:t>2</a:t>
            </a:r>
            <a:r>
              <a:rPr b="0"/>
              <a:t>、疫情防控</a:t>
            </a:r>
            <a:r>
              <a:rPr lang="en-US" altLang="zh-CN">
                <a:solidFill>
                  <a:srgbClr val="C00000"/>
                </a:solidFill>
              </a:rPr>
              <a:t>(2021</a:t>
            </a:r>
            <a:r>
              <a:rPr>
                <a:solidFill>
                  <a:srgbClr val="C00000"/>
                </a:solidFill>
              </a:rPr>
              <a:t>年汇算时享受）</a:t>
            </a:r>
            <a:br>
              <a:rPr b="0"/>
            </a:br>
            <a:r>
              <a:rPr b="0"/>
              <a:t>  《财政部 税务总局关于支持新型冠状病毒感染的肺炎疫情防控有关捐赠税收政策的公告》（财政部 税务总局公告2020年第</a:t>
            </a:r>
            <a:r>
              <a:rPr lang="en-US" altLang="zh-CN" b="0"/>
              <a:t>9</a:t>
            </a:r>
            <a:r>
              <a:rPr b="0"/>
              <a:t>号）</a:t>
            </a:r>
            <a:br>
              <a:rPr b="0"/>
            </a:br>
            <a:r>
              <a:rPr b="0"/>
              <a:t>《财政部 税务总局关于支持新型冠状病毒感染的肺炎疫情防控有关个人所得税政策的公告》</a:t>
            </a:r>
            <a:r>
              <a:rPr b="0">
                <a:sym typeface="+mn-ea"/>
              </a:rPr>
              <a:t>（财政部 税务总局公告2020年第</a:t>
            </a:r>
            <a:r>
              <a:rPr lang="en-US" altLang="zh-CN" b="0">
                <a:sym typeface="+mn-ea"/>
              </a:rPr>
              <a:t>10</a:t>
            </a:r>
            <a:r>
              <a:rPr b="0">
                <a:sym typeface="+mn-ea"/>
              </a:rPr>
              <a:t>号）</a:t>
            </a:r>
            <a:br>
              <a:rPr b="0">
                <a:sym typeface="+mn-ea"/>
              </a:rPr>
            </a:br>
            <a:br>
              <a:rPr b="0">
                <a:sym typeface="+mn-ea"/>
              </a:rPr>
            </a:br>
            <a:br>
              <a:rPr b="0">
                <a:sym typeface="+mn-ea"/>
              </a:rPr>
            </a:br>
            <a:br>
              <a:rPr lang="zh-CN" altLang="en-US"/>
            </a:br>
            <a:endParaRPr lang="zh-CN" altLang="en-US"/>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925" y="443230"/>
            <a:ext cx="10852150" cy="1076960"/>
          </a:xfrm>
        </p:spPr>
        <p:txBody>
          <a:bodyPr>
            <a:normAutofit/>
          </a:bodyPr>
          <a:lstStyle/>
          <a:p>
            <a:pPr algn="ctr"/>
            <a:r>
              <a:rPr lang="zh-CN" altLang="en-US" sz="3600">
                <a:solidFill>
                  <a:srgbClr val="FF0000"/>
                </a:solidFill>
              </a:rPr>
              <a:t>新冠肺炎疫情防控税费支持政策</a:t>
            </a:r>
            <a:endParaRPr lang="zh-CN" altLang="en-US" sz="3600">
              <a:solidFill>
                <a:srgbClr val="FF0000"/>
              </a:solidFill>
            </a:endParaRPr>
          </a:p>
        </p:txBody>
      </p:sp>
      <p:pic>
        <p:nvPicPr>
          <p:cNvPr id="8" name="图片 7" descr="支持防护救治"/>
          <p:cNvPicPr>
            <a:picLocks noChangeAspect="1"/>
          </p:cNvPicPr>
          <p:nvPr/>
        </p:nvPicPr>
        <p:blipFill>
          <a:blip r:embed="rId1" cstate="print"/>
          <a:stretch>
            <a:fillRect/>
          </a:stretch>
        </p:blipFill>
        <p:spPr>
          <a:xfrm>
            <a:off x="693420" y="1364615"/>
            <a:ext cx="6108065" cy="4967605"/>
          </a:xfrm>
          <a:prstGeom prst="rect">
            <a:avLst/>
          </a:prstGeom>
        </p:spPr>
      </p:pic>
      <p:pic>
        <p:nvPicPr>
          <p:cNvPr id="9" name="图片 8" descr="鼓励公益捐赠"/>
          <p:cNvPicPr>
            <a:picLocks noChangeAspect="1"/>
          </p:cNvPicPr>
          <p:nvPr/>
        </p:nvPicPr>
        <p:blipFill>
          <a:blip r:embed="rId2" cstate="print"/>
          <a:stretch>
            <a:fillRect/>
          </a:stretch>
        </p:blipFill>
        <p:spPr>
          <a:xfrm>
            <a:off x="6391910" y="1364615"/>
            <a:ext cx="5480050" cy="4754245"/>
          </a:xfrm>
          <a:prstGeom prst="rect">
            <a:avLst/>
          </a:prstGeom>
        </p:spPr>
      </p:pic>
    </p:spTree>
    <p:custDataLst>
      <p:tags r:id="rId3"/>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54075" y="3355975"/>
            <a:ext cx="10794365" cy="2538095"/>
          </a:xfrm>
        </p:spPr>
        <p:txBody>
          <a:bodyPr>
            <a:normAutofit fontScale="90000"/>
          </a:bodyPr>
          <a:lstStyle/>
          <a:p>
            <a:pPr algn="l">
              <a:lnSpc>
                <a:spcPct val="170000"/>
              </a:lnSpc>
            </a:pPr>
            <a:r>
              <a:rPr dirty="0" err="1">
                <a:solidFill>
                  <a:srgbClr val="C00000"/>
                </a:solidFill>
                <a:sym typeface="+mn-ea"/>
              </a:rPr>
              <a:t>示范区行政事业单位</a:t>
            </a:r>
            <a:r>
              <a:rPr dirty="0">
                <a:solidFill>
                  <a:srgbClr val="C00000"/>
                </a:solidFill>
                <a:sym typeface="+mn-ea"/>
              </a:rPr>
              <a:t>：</a:t>
            </a:r>
            <a:br>
              <a:rPr dirty="0">
                <a:solidFill>
                  <a:srgbClr val="C00000"/>
                </a:solidFill>
                <a:sym typeface="+mn-ea"/>
              </a:rPr>
            </a:br>
            <a:r>
              <a:rPr dirty="0" err="1">
                <a:solidFill>
                  <a:srgbClr val="C00000"/>
                </a:solidFill>
                <a:sym typeface="+mn-ea"/>
              </a:rPr>
              <a:t>综合所得收入额</a:t>
            </a:r>
            <a:r>
              <a:rPr dirty="0">
                <a:solidFill>
                  <a:srgbClr val="C00000"/>
                </a:solidFill>
                <a:latin typeface="微软雅黑" panose="020B0503020204020204" charset="-122"/>
                <a:sym typeface="微软雅黑" panose="020B0503020204020204" charset="-122"/>
              </a:rPr>
              <a:t> </a:t>
            </a:r>
            <a:r>
              <a:rPr lang="en-US" altLang="zh-CN" dirty="0">
                <a:solidFill>
                  <a:srgbClr val="C00000"/>
                </a:solidFill>
                <a:latin typeface="微软雅黑" panose="020B0503020204020204" charset="-122"/>
                <a:sym typeface="微软雅黑" panose="020B0503020204020204" charset="-122"/>
              </a:rPr>
              <a:t>— 60000 — </a:t>
            </a:r>
            <a:r>
              <a:rPr dirty="0">
                <a:solidFill>
                  <a:srgbClr val="C00000"/>
                </a:solidFill>
                <a:latin typeface="微软雅黑" panose="020B0503020204020204" charset="-122"/>
                <a:sym typeface="微软雅黑" panose="020B0503020204020204" charset="-122"/>
              </a:rPr>
              <a:t>“</a:t>
            </a:r>
            <a:r>
              <a:rPr dirty="0" err="1">
                <a:solidFill>
                  <a:srgbClr val="C00000"/>
                </a:solidFill>
                <a:latin typeface="微软雅黑" panose="020B0503020204020204" charset="-122"/>
                <a:sym typeface="微软雅黑" panose="020B0503020204020204" charset="-122"/>
              </a:rPr>
              <a:t>三险一金</a:t>
            </a:r>
            <a:r>
              <a:rPr dirty="0">
                <a:solidFill>
                  <a:srgbClr val="C00000"/>
                </a:solidFill>
                <a:latin typeface="微软雅黑" panose="020B0503020204020204" charset="-122"/>
                <a:sym typeface="微软雅黑" panose="020B0503020204020204" charset="-122"/>
              </a:rPr>
              <a:t>” </a:t>
            </a:r>
            <a:r>
              <a:rPr lang="en-US" altLang="zh-CN" dirty="0">
                <a:solidFill>
                  <a:srgbClr val="C00000"/>
                </a:solidFill>
                <a:latin typeface="微软雅黑" panose="020B0503020204020204" charset="-122"/>
                <a:sym typeface="微软雅黑" panose="020B0503020204020204" charset="-122"/>
              </a:rPr>
              <a:t>—  </a:t>
            </a:r>
            <a:r>
              <a:rPr dirty="0" err="1">
                <a:solidFill>
                  <a:srgbClr val="C00000"/>
                </a:solidFill>
                <a:latin typeface="微软雅黑" panose="020B0503020204020204" charset="-122"/>
                <a:sym typeface="微软雅黑" panose="020B0503020204020204" charset="-122"/>
              </a:rPr>
              <a:t>六项专项附加扣除</a:t>
            </a:r>
            <a:r>
              <a:rPr dirty="0">
                <a:solidFill>
                  <a:srgbClr val="C00000"/>
                </a:solidFill>
                <a:latin typeface="微软雅黑" panose="020B0503020204020204" charset="-122"/>
                <a:sym typeface="微软雅黑" panose="020B0503020204020204" charset="-122"/>
              </a:rPr>
              <a:t> </a:t>
            </a:r>
            <a:r>
              <a:rPr lang="en-US" altLang="zh-CN" dirty="0">
                <a:solidFill>
                  <a:srgbClr val="C00000"/>
                </a:solidFill>
                <a:latin typeface="微软雅黑" panose="020B0503020204020204" charset="-122"/>
                <a:sym typeface="微软雅黑" panose="020B0503020204020204" charset="-122"/>
              </a:rPr>
              <a:t>—  </a:t>
            </a:r>
            <a:r>
              <a:rPr dirty="0">
                <a:solidFill>
                  <a:srgbClr val="C00000"/>
                </a:solidFill>
                <a:latin typeface="微软雅黑" panose="020B0503020204020204" charset="-122"/>
                <a:sym typeface="微软雅黑" panose="020B0503020204020204" charset="-122"/>
              </a:rPr>
              <a:t>依法确定的其他扣除（车补、职业年金</a:t>
            </a:r>
            <a:r>
              <a:rPr lang="en-US" altLang="zh-CN" dirty="0">
                <a:solidFill>
                  <a:srgbClr val="C00000"/>
                </a:solidFill>
                <a:latin typeface="微软雅黑" panose="020B0503020204020204" charset="-122"/>
                <a:sym typeface="微软雅黑" panose="020B0503020204020204" charset="-122"/>
              </a:rPr>
              <a:t>4%</a:t>
            </a:r>
            <a:r>
              <a:rPr dirty="0">
                <a:solidFill>
                  <a:srgbClr val="C00000"/>
                </a:solidFill>
                <a:latin typeface="微软雅黑" panose="020B0503020204020204" charset="-122"/>
                <a:sym typeface="微软雅黑" panose="020B0503020204020204" charset="-122"/>
              </a:rPr>
              <a:t>）</a:t>
            </a:r>
            <a:r>
              <a:rPr lang="en-US" altLang="zh-CN" dirty="0">
                <a:solidFill>
                  <a:srgbClr val="C00000"/>
                </a:solidFill>
                <a:latin typeface="微软雅黑" panose="020B0503020204020204" charset="-122"/>
                <a:sym typeface="微软雅黑" panose="020B0503020204020204" charset="-122"/>
              </a:rPr>
              <a:t> —</a:t>
            </a:r>
            <a:r>
              <a:rPr dirty="0">
                <a:solidFill>
                  <a:srgbClr val="C00000"/>
                </a:solidFill>
                <a:latin typeface="微软雅黑" panose="020B0503020204020204" charset="-122"/>
                <a:sym typeface="微软雅黑" panose="020B0503020204020204" charset="-122"/>
              </a:rPr>
              <a:t>免税收入（</a:t>
            </a:r>
            <a:r>
              <a:rPr lang="en-US" altLang="zh-CN" dirty="0">
                <a:solidFill>
                  <a:srgbClr val="C00000"/>
                </a:solidFill>
                <a:latin typeface="微软雅黑" panose="020B0503020204020204" charset="-122"/>
                <a:sym typeface="微软雅黑" panose="020B0503020204020204" charset="-122"/>
              </a:rPr>
              <a:t>1</a:t>
            </a:r>
            <a:r>
              <a:rPr dirty="0" smtClean="0">
                <a:solidFill>
                  <a:srgbClr val="C00000"/>
                </a:solidFill>
                <a:latin typeface="微软雅黑" panose="020B0503020204020204" charset="-122"/>
                <a:sym typeface="微软雅黑" panose="020B0503020204020204" charset="-122"/>
              </a:rPr>
              <a:t>，</a:t>
            </a:r>
            <a:r>
              <a:rPr lang="zh-CN" altLang="en-US" dirty="0" smtClean="0">
                <a:solidFill>
                  <a:srgbClr val="C00000"/>
                </a:solidFill>
                <a:latin typeface="微软雅黑" panose="020B0503020204020204" charset="-122"/>
                <a:sym typeface="微软雅黑" panose="020B0503020204020204" charset="-122"/>
              </a:rPr>
              <a:t>省级以上</a:t>
            </a:r>
            <a:r>
              <a:rPr dirty="0" smtClean="0">
                <a:solidFill>
                  <a:srgbClr val="C00000"/>
                </a:solidFill>
                <a:latin typeface="微软雅黑" panose="020B0503020204020204" charset="-122"/>
                <a:sym typeface="微软雅黑" panose="020B0503020204020204" charset="-122"/>
              </a:rPr>
              <a:t>精神文明奖</a:t>
            </a:r>
            <a:r>
              <a:rPr dirty="0">
                <a:solidFill>
                  <a:srgbClr val="C00000"/>
                </a:solidFill>
                <a:latin typeface="微软雅黑" panose="020B0503020204020204" charset="-122"/>
                <a:sym typeface="微软雅黑" panose="020B0503020204020204" charset="-122"/>
              </a:rPr>
              <a:t>，</a:t>
            </a:r>
            <a:r>
              <a:rPr lang="en-US" altLang="zh-CN" dirty="0">
                <a:solidFill>
                  <a:srgbClr val="C00000"/>
                </a:solidFill>
                <a:latin typeface="微软雅黑" panose="020B0503020204020204" charset="-122"/>
                <a:sym typeface="微软雅黑" panose="020B0503020204020204" charset="-122"/>
              </a:rPr>
              <a:t>2</a:t>
            </a:r>
            <a:r>
              <a:rPr dirty="0">
                <a:solidFill>
                  <a:srgbClr val="C00000"/>
                </a:solidFill>
                <a:latin typeface="微软雅黑" panose="020B0503020204020204" charset="-122"/>
                <a:sym typeface="微软雅黑" panose="020B0503020204020204" charset="-122"/>
              </a:rPr>
              <a:t>、生育津贴）</a:t>
            </a:r>
            <a:r>
              <a:rPr lang="en-US" altLang="zh-CN" dirty="0">
                <a:solidFill>
                  <a:srgbClr val="C00000"/>
                </a:solidFill>
                <a:sym typeface="+mn-ea"/>
              </a:rPr>
              <a:t>—</a:t>
            </a:r>
            <a:r>
              <a:rPr dirty="0">
                <a:solidFill>
                  <a:srgbClr val="C00000"/>
                </a:solidFill>
                <a:sym typeface="+mn-ea"/>
              </a:rPr>
              <a:t>捐赠（</a:t>
            </a:r>
            <a:r>
              <a:rPr lang="en-US" altLang="zh-CN" dirty="0">
                <a:solidFill>
                  <a:srgbClr val="C00000"/>
                </a:solidFill>
                <a:sym typeface="+mn-ea"/>
              </a:rPr>
              <a:t>2019</a:t>
            </a:r>
            <a:r>
              <a:rPr dirty="0">
                <a:solidFill>
                  <a:srgbClr val="C00000"/>
                </a:solidFill>
                <a:sym typeface="+mn-ea"/>
              </a:rPr>
              <a:t>年发生）</a:t>
            </a:r>
            <a:br>
              <a:rPr b="0" dirty="0">
                <a:solidFill>
                  <a:schemeClr val="tx1"/>
                </a:solidFill>
                <a:sym typeface="+mn-ea"/>
              </a:rPr>
            </a:br>
            <a:endParaRPr b="0" dirty="0">
              <a:solidFill>
                <a:schemeClr val="tx1"/>
              </a:solidFill>
              <a:sym typeface="+mn-ea"/>
            </a:endParaRPr>
          </a:p>
        </p:txBody>
      </p:sp>
      <p:sp>
        <p:nvSpPr>
          <p:cNvPr id="3" name="标题 1"/>
          <p:cNvSpPr>
            <a:spLocks noGrp="1"/>
          </p:cNvSpPr>
          <p:nvPr/>
        </p:nvSpPr>
        <p:spPr>
          <a:xfrm>
            <a:off x="854075" y="683260"/>
            <a:ext cx="11035030" cy="2177415"/>
          </a:xfrm>
          <a:prstGeom prst="rect">
            <a:avLst/>
          </a:prstGeom>
        </p:spPr>
        <p:txBody>
          <a:bodyPr vert="horz" wrap="square" lIns="90170" tIns="46990" rIns="90170" bIns="46990" rtlCol="0" anchor="ctr" anchorCtr="0">
            <a:normAutofit fontScale="90000" lnSpcReduction="10000"/>
          </a:bodyPr>
          <a:lstStyle>
            <a:lvl1pPr marL="0" marR="0" lvl="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algn="l"/>
            <a:r>
              <a:rPr lang="zh-CN" altLang="en-US"/>
              <a:t>应纳税额所得额的计算（计税依据）</a:t>
            </a:r>
            <a:endParaRPr lang="zh-CN" altLang="en-US"/>
          </a:p>
          <a:p>
            <a:pPr algn="l"/>
            <a:endParaRPr lang="zh-CN" altLang="en-US" b="0">
              <a:solidFill>
                <a:srgbClr val="FF0000"/>
              </a:solidFill>
              <a:sym typeface="+mn-ea"/>
            </a:endParaRPr>
          </a:p>
          <a:p>
            <a:pPr algn="l">
              <a:lnSpc>
                <a:spcPct val="150000"/>
              </a:lnSpc>
            </a:pPr>
            <a:r>
              <a:rPr b="0">
                <a:solidFill>
                  <a:schemeClr val="tx1"/>
                </a:solidFill>
                <a:sym typeface="+mn-ea"/>
              </a:rPr>
              <a:t>综合所得收入额</a:t>
            </a:r>
            <a:r>
              <a:rPr lang="en-US" altLang="zh-CN" b="0">
                <a:solidFill>
                  <a:schemeClr val="tx1"/>
                </a:solidFill>
                <a:sym typeface="+mn-ea"/>
              </a:rPr>
              <a:t>—</a:t>
            </a:r>
            <a:r>
              <a:rPr b="0">
                <a:solidFill>
                  <a:schemeClr val="tx1"/>
                </a:solidFill>
                <a:sym typeface="+mn-ea"/>
              </a:rPr>
              <a:t>60000元</a:t>
            </a:r>
            <a:r>
              <a:rPr lang="en-US" altLang="zh-CN" b="0">
                <a:solidFill>
                  <a:schemeClr val="tx1"/>
                </a:solidFill>
                <a:sym typeface="+mn-ea"/>
              </a:rPr>
              <a:t>—</a:t>
            </a:r>
            <a:r>
              <a:rPr b="0">
                <a:solidFill>
                  <a:schemeClr val="tx1"/>
                </a:solidFill>
                <a:sym typeface="+mn-ea"/>
              </a:rPr>
              <a:t>“三险一金”等专项扣除</a:t>
            </a:r>
            <a:r>
              <a:rPr lang="en-US" altLang="zh-CN" b="0">
                <a:solidFill>
                  <a:schemeClr val="tx1"/>
                </a:solidFill>
                <a:sym typeface="+mn-ea"/>
              </a:rPr>
              <a:t>—</a:t>
            </a:r>
            <a:r>
              <a:rPr b="0">
                <a:solidFill>
                  <a:schemeClr val="tx1"/>
                </a:solidFill>
                <a:sym typeface="+mn-ea"/>
              </a:rPr>
              <a:t>子女教育等专项附加扣除</a:t>
            </a:r>
            <a:r>
              <a:rPr lang="en-US" altLang="zh-CN" b="0">
                <a:solidFill>
                  <a:schemeClr val="tx1"/>
                </a:solidFill>
                <a:sym typeface="+mn-ea"/>
              </a:rPr>
              <a:t>—</a:t>
            </a:r>
            <a:r>
              <a:rPr b="0">
                <a:solidFill>
                  <a:schemeClr val="tx1"/>
                </a:solidFill>
                <a:sym typeface="+mn-ea"/>
              </a:rPr>
              <a:t>依法确定的其他扣除</a:t>
            </a:r>
            <a:r>
              <a:rPr lang="en-US" altLang="zh-CN" b="0">
                <a:solidFill>
                  <a:schemeClr val="tx1"/>
                </a:solidFill>
                <a:sym typeface="+mn-ea"/>
              </a:rPr>
              <a:t>—</a:t>
            </a:r>
            <a:r>
              <a:rPr b="0">
                <a:solidFill>
                  <a:schemeClr val="tx1"/>
                </a:solidFill>
                <a:sym typeface="+mn-ea"/>
              </a:rPr>
              <a:t>捐赠</a:t>
            </a:r>
            <a:br>
              <a:rPr lang="zh-CN" altLang="en-US"/>
            </a:br>
            <a:endParaRPr lang="zh-CN" altLang="en-US"/>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882" y="443233"/>
            <a:ext cx="10852237" cy="684923"/>
          </a:xfrm>
        </p:spPr>
        <p:txBody>
          <a:bodyPr>
            <a:normAutofit fontScale="90000"/>
          </a:bodyPr>
          <a:lstStyle/>
          <a:p>
            <a:pPr algn="ctr"/>
            <a:r>
              <a:rPr lang="zh-CN" altLang="en-US" dirty="0" smtClean="0"/>
              <a:t>     </a:t>
            </a:r>
            <a:r>
              <a:rPr lang="zh-CN" altLang="en-US" dirty="0" smtClean="0">
                <a:latin typeface="+mj-ea"/>
                <a:ea typeface="+mj-ea"/>
              </a:rPr>
              <a:t>★个人所得税</a:t>
            </a:r>
            <a:r>
              <a:rPr lang="en-US" altLang="zh-CN" dirty="0" smtClean="0">
                <a:latin typeface="+mj-ea"/>
                <a:ea typeface="+mj-ea"/>
              </a:rPr>
              <a:t>APP</a:t>
            </a:r>
            <a:r>
              <a:rPr lang="zh-CN" altLang="en-US" dirty="0" smtClean="0">
                <a:latin typeface="+mj-ea"/>
                <a:ea typeface="+mj-ea"/>
              </a:rPr>
              <a:t>操作流程图</a:t>
            </a:r>
            <a:br>
              <a:rPr lang="en-US" altLang="zh-CN" dirty="0" smtClean="0">
                <a:latin typeface="+mj-ea"/>
                <a:ea typeface="+mj-ea"/>
              </a:rPr>
            </a:br>
            <a:endParaRPr lang="zh-CN" altLang="en-US" dirty="0">
              <a:latin typeface="+mj-ea"/>
              <a:ea typeface="+mj-ea"/>
            </a:endParaRPr>
          </a:p>
        </p:txBody>
      </p:sp>
      <p:pic>
        <p:nvPicPr>
          <p:cNvPr id="7" name="内容占位符 6" descr="提交申报4.1.png"/>
          <p:cNvPicPr>
            <a:picLocks noGrp="1" noChangeAspect="1"/>
          </p:cNvPicPr>
          <p:nvPr>
            <p:ph idx="1"/>
          </p:nvPr>
        </p:nvPicPr>
        <p:blipFill>
          <a:blip r:embed="rId1" cstate="print"/>
          <a:stretch>
            <a:fillRect/>
          </a:stretch>
        </p:blipFill>
        <p:spPr>
          <a:xfrm>
            <a:off x="622424" y="1959429"/>
            <a:ext cx="10852150" cy="2990541"/>
          </a:xfrm>
        </p:spPr>
      </p:pic>
      <p:pic>
        <p:nvPicPr>
          <p:cNvPr id="8" name="图片 7" descr="申报页面.jpg"/>
          <p:cNvPicPr>
            <a:picLocks noChangeAspect="1"/>
          </p:cNvPicPr>
          <p:nvPr/>
        </p:nvPicPr>
        <p:blipFill>
          <a:blip r:embed="rId2" cstate="print"/>
          <a:stretch>
            <a:fillRect/>
          </a:stretch>
        </p:blipFill>
        <p:spPr>
          <a:xfrm>
            <a:off x="4621144" y="1227612"/>
            <a:ext cx="1827157" cy="3974713"/>
          </a:xfrm>
          <a:prstGeom prst="rect">
            <a:avLst/>
          </a:prstGeom>
          <a:ln cmpd="sng">
            <a:solidFill>
              <a:srgbClr val="C00000"/>
            </a:solidFill>
          </a:ln>
        </p:spPr>
      </p:pic>
      <p:sp>
        <p:nvSpPr>
          <p:cNvPr id="10" name="标题 1"/>
          <p:cNvSpPr txBox="1"/>
          <p:nvPr/>
        </p:nvSpPr>
        <p:spPr>
          <a:xfrm>
            <a:off x="739154" y="5262636"/>
            <a:ext cx="10852237" cy="684923"/>
          </a:xfrm>
          <a:prstGeom prst="rect">
            <a:avLst/>
          </a:prstGeom>
        </p:spPr>
        <p:txBody>
          <a:bodyPr vert="horz" wrap="square" lIns="90170" tIns="46990" rIns="90170" bIns="46990" rtlCol="0" anchor="ctr" anchorCtr="0">
            <a:normAutofit/>
          </a:bodyPr>
          <a:lstStyle/>
          <a:p>
            <a:pPr marL="0" marR="0" lvl="0" indent="0" defTabSz="914400" rtl="0" eaLnBrk="1" fontAlgn="auto" latinLnBrk="0" hangingPunct="1">
              <a:lnSpc>
                <a:spcPct val="100000"/>
              </a:lnSpc>
              <a:spcBef>
                <a:spcPct val="0"/>
              </a:spcBef>
              <a:spcAft>
                <a:spcPts val="0"/>
              </a:spcAft>
              <a:buClrTx/>
              <a:buSzTx/>
              <a:buFontTx/>
              <a:buNone/>
              <a:defRPr/>
            </a:pPr>
            <a:r>
              <a:rPr kumimoji="0" lang="zh-CN" altLang="en-US" sz="2400" i="0" u="none" strike="noStrike" kern="1200" cap="none" spc="200" normalizeH="0" baseline="0" noProof="1" smtClean="0">
                <a:ln>
                  <a:noFill/>
                </a:ln>
                <a:solidFill>
                  <a:schemeClr val="tx1"/>
                </a:solidFill>
                <a:effectLst/>
                <a:uLnTx/>
                <a:uFillTx/>
                <a:latin typeface="Arial" panose="020B0604020202020204" pitchFamily="34" charset="0"/>
                <a:ea typeface="微软雅黑" panose="020B0503020204020204" charset="-122"/>
                <a:cs typeface="+mj-cs"/>
                <a:sym typeface="+mn-ea"/>
              </a:rPr>
              <a:t>  </a:t>
            </a:r>
            <a:r>
              <a:rPr kumimoji="0" lang="en-US" altLang="zh-CN" sz="2400" i="0" u="none" strike="noStrike" kern="1200" cap="none" spc="200" normalizeH="0" baseline="0" noProof="1" smtClean="0">
                <a:ln>
                  <a:noFill/>
                </a:ln>
                <a:solidFill>
                  <a:schemeClr val="tx1"/>
                </a:solidFill>
                <a:effectLst/>
                <a:uLnTx/>
                <a:uFillTx/>
                <a:latin typeface="Arial" panose="020B0604020202020204" pitchFamily="34" charset="0"/>
                <a:ea typeface="微软雅黑" panose="020B0503020204020204" charset="-122"/>
                <a:cs typeface="+mj-cs"/>
                <a:sym typeface="+mn-ea"/>
              </a:rPr>
              <a:t>1</a:t>
            </a:r>
            <a:r>
              <a:rPr kumimoji="0" lang="zh-CN" altLang="en-US" sz="2400" i="0" u="none" strike="noStrike" kern="1200" cap="none" spc="200" normalizeH="0" baseline="0" noProof="1" smtClean="0">
                <a:ln>
                  <a:noFill/>
                </a:ln>
                <a:solidFill>
                  <a:schemeClr val="tx1"/>
                </a:solidFill>
                <a:effectLst/>
                <a:uLnTx/>
                <a:uFillTx/>
                <a:latin typeface="Arial" panose="020B0604020202020204" pitchFamily="34" charset="0"/>
                <a:ea typeface="微软雅黑" panose="020B0503020204020204" charset="-122"/>
                <a:cs typeface="+mj-cs"/>
                <a:sym typeface="+mn-ea"/>
              </a:rPr>
              <a:t>、信息采集和填报          提交申报         </a:t>
            </a:r>
            <a:r>
              <a:rPr kumimoji="0" lang="en-US" altLang="zh-CN" sz="2400" i="0" u="none" strike="noStrike" kern="1200" cap="none" spc="200" normalizeH="0" baseline="0" noProof="1" smtClean="0">
                <a:ln>
                  <a:noFill/>
                </a:ln>
                <a:solidFill>
                  <a:schemeClr val="tx1"/>
                </a:solidFill>
                <a:effectLst/>
                <a:uLnTx/>
                <a:uFillTx/>
                <a:latin typeface="Arial" panose="020B0604020202020204" pitchFamily="34" charset="0"/>
                <a:ea typeface="微软雅黑" panose="020B0503020204020204" charset="-122"/>
                <a:cs typeface="+mj-cs"/>
                <a:sym typeface="+mn-ea"/>
              </a:rPr>
              <a:t>2</a:t>
            </a:r>
            <a:r>
              <a:rPr kumimoji="0" lang="zh-CN" altLang="zh-CN" sz="2400" i="0" u="none" strike="noStrike" kern="1200" cap="none" spc="200" normalizeH="0" baseline="0" noProof="1" smtClean="0">
                <a:ln>
                  <a:noFill/>
                </a:ln>
                <a:solidFill>
                  <a:schemeClr val="tx1"/>
                </a:solidFill>
                <a:effectLst/>
                <a:uLnTx/>
                <a:uFillTx/>
                <a:latin typeface="Arial" panose="020B0604020202020204" pitchFamily="34" charset="0"/>
                <a:ea typeface="微软雅黑" panose="020B0503020204020204" charset="-122"/>
                <a:cs typeface="+mj-cs"/>
                <a:sym typeface="+mn-ea"/>
              </a:rPr>
              <a:t>、</a:t>
            </a:r>
            <a:r>
              <a:rPr kumimoji="0" lang="zh-CN" altLang="en-US" sz="2400" i="0" u="none" strike="noStrike" kern="1200" cap="none" spc="200" normalizeH="0" baseline="0" noProof="1" smtClean="0">
                <a:ln>
                  <a:noFill/>
                </a:ln>
                <a:solidFill>
                  <a:schemeClr val="tx1"/>
                </a:solidFill>
                <a:effectLst/>
                <a:uLnTx/>
                <a:uFillTx/>
                <a:latin typeface="Arial" panose="020B0604020202020204" pitchFamily="34" charset="0"/>
                <a:ea typeface="微软雅黑" panose="020B0503020204020204" charset="-122"/>
                <a:cs typeface="+mj-cs"/>
                <a:sym typeface="+mn-ea"/>
              </a:rPr>
              <a:t>分情况操作</a:t>
            </a:r>
            <a:endParaRPr kumimoji="0" lang="zh-CN" altLang="en-US" sz="2400" i="0" u="none" strike="noStrike" kern="1200" cap="none" spc="200" normalizeH="0" baseline="0" noProof="1">
              <a:ln>
                <a:noFill/>
              </a:ln>
              <a:solidFill>
                <a:schemeClr val="tx1"/>
              </a:solidFill>
              <a:effectLst/>
              <a:uLnTx/>
              <a:uFillTx/>
              <a:latin typeface="+mj-ea"/>
              <a:ea typeface="+mj-ea"/>
              <a:cs typeface="+mj-cs"/>
              <a:sym typeface="+mn-ea"/>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925" y="443230"/>
            <a:ext cx="10852150" cy="6156325"/>
          </a:xfrm>
        </p:spPr>
        <p:txBody>
          <a:bodyPr>
            <a:normAutofit fontScale="90000"/>
          </a:bodyPr>
          <a:lstStyle/>
          <a:p>
            <a:pPr>
              <a:lnSpc>
                <a:spcPct val="120000"/>
              </a:lnSpc>
            </a:pPr>
            <a:br>
              <a:rPr lang="zh-CN" altLang="en-US" sz="2000" b="0"/>
            </a:br>
            <a:br>
              <a:rPr lang="zh-CN" altLang="en-US" sz="2000" b="0"/>
            </a:br>
            <a:r>
              <a:rPr lang="zh-CN" altLang="en-US" sz="2000" b="0"/>
              <a:t>综合所得（</a:t>
            </a:r>
            <a:r>
              <a:rPr lang="en-US" altLang="zh-CN" sz="2000" b="0"/>
              <a:t>4</a:t>
            </a:r>
            <a:r>
              <a:rPr sz="2000" b="0"/>
              <a:t>项）</a:t>
            </a:r>
            <a:r>
              <a:rPr lang="zh-CN" altLang="en-US" sz="2000" b="0"/>
              <a:t>：工资薪金、劳务报酬、稿酬所得、特许权使用费</a:t>
            </a:r>
            <a:br>
              <a:rPr lang="zh-CN" altLang="en-US" sz="2000" b="0"/>
            </a:br>
            <a:r>
              <a:rPr lang="zh-CN" altLang="en-US" sz="2000" b="0"/>
              <a:t>   </a:t>
            </a:r>
            <a:br>
              <a:rPr lang="zh-CN" altLang="en-US" sz="2000" b="0"/>
            </a:br>
            <a:r>
              <a:rPr lang="zh-CN" altLang="en-US" sz="2000" b="0"/>
              <a:t>劳务报酬所得、稿酬所得、特许权使用费所得以收入减除百分之二十的费用后的余额为收入额。稿酬所得的收入额减按百分之七十计算。</a:t>
            </a:r>
            <a:br>
              <a:rPr lang="zh-CN" altLang="en-US" sz="2000" b="0"/>
            </a:br>
            <a:br>
              <a:rPr lang="zh-CN" altLang="en-US" sz="2000" b="0"/>
            </a:br>
            <a:r>
              <a:rPr lang="zh-CN" altLang="en-US" sz="2000" b="0"/>
              <a:t>举例</a:t>
            </a:r>
            <a:r>
              <a:rPr lang="en-US" altLang="zh-CN" sz="2000" b="0"/>
              <a:t>1</a:t>
            </a:r>
            <a:r>
              <a:rPr lang="zh-CN" altLang="en-US" sz="2000" b="0"/>
              <a:t>：王某</a:t>
            </a:r>
            <a:r>
              <a:rPr lang="en-US" altLang="zh-CN" sz="2000" b="0"/>
              <a:t>3</a:t>
            </a:r>
            <a:r>
              <a:rPr sz="2000" b="0"/>
              <a:t>月只取得</a:t>
            </a:r>
            <a:r>
              <a:rPr lang="zh-CN" altLang="en-US" sz="2000" b="0"/>
              <a:t>劳务报酬</a:t>
            </a:r>
            <a:r>
              <a:rPr lang="en-US" altLang="zh-CN" sz="2000" b="0"/>
              <a:t>3000</a:t>
            </a:r>
            <a:r>
              <a:rPr sz="2000" b="0"/>
              <a:t>元。</a:t>
            </a:r>
            <a:br>
              <a:rPr sz="2000" b="0"/>
            </a:br>
            <a:r>
              <a:rPr sz="2000" b="0"/>
              <a:t>        因劳务报酬收入减除</a:t>
            </a:r>
            <a:r>
              <a:rPr lang="en-US" altLang="zh-CN" sz="2000" b="0"/>
              <a:t>20%</a:t>
            </a:r>
            <a:r>
              <a:rPr sz="2000" b="0"/>
              <a:t>的费用</a:t>
            </a:r>
            <a:r>
              <a:rPr lang="en-US" altLang="zh-CN" sz="2000" b="0"/>
              <a:t>,</a:t>
            </a:r>
            <a:br>
              <a:rPr sz="2000" b="0"/>
            </a:br>
            <a:r>
              <a:rPr sz="2000" b="0"/>
              <a:t>        王某本月应纳税所得额：</a:t>
            </a:r>
            <a:r>
              <a:rPr lang="en-US" altLang="zh-CN" sz="2000" b="0">
                <a:sym typeface="+mn-ea"/>
              </a:rPr>
              <a:t>3000*</a:t>
            </a:r>
            <a:r>
              <a:rPr sz="2000" b="0">
                <a:sym typeface="+mn-ea"/>
              </a:rPr>
              <a:t>（</a:t>
            </a:r>
            <a:r>
              <a:rPr lang="en-US" altLang="zh-CN" sz="2000" b="0">
                <a:sym typeface="+mn-ea"/>
              </a:rPr>
              <a:t>1-20%</a:t>
            </a:r>
            <a:r>
              <a:rPr sz="2000" b="0">
                <a:sym typeface="+mn-ea"/>
              </a:rPr>
              <a:t>）</a:t>
            </a:r>
            <a:r>
              <a:rPr lang="en-US" altLang="zh-CN" sz="2000" b="0">
                <a:sym typeface="+mn-ea"/>
              </a:rPr>
              <a:t>=2400</a:t>
            </a:r>
            <a:r>
              <a:rPr sz="2000" b="0">
                <a:sym typeface="+mn-ea"/>
              </a:rPr>
              <a:t>元</a:t>
            </a:r>
            <a:br>
              <a:rPr sz="2000" b="0">
                <a:sym typeface="+mn-ea"/>
              </a:rPr>
            </a:br>
            <a:r>
              <a:rPr sz="2000" b="0">
                <a:sym typeface="+mn-ea"/>
              </a:rPr>
              <a:t>                   </a:t>
            </a:r>
            <a:r>
              <a:rPr sz="2000" b="0"/>
              <a:t>应缴纳税款</a:t>
            </a:r>
            <a:r>
              <a:rPr lang="en-US" altLang="zh-CN" sz="2000" b="0"/>
              <a:t>3000*</a:t>
            </a:r>
            <a:r>
              <a:rPr sz="2000" b="0"/>
              <a:t>（</a:t>
            </a:r>
            <a:r>
              <a:rPr lang="en-US" altLang="zh-CN" sz="2000" b="0"/>
              <a:t>1-20%</a:t>
            </a:r>
            <a:r>
              <a:rPr sz="2000" b="0"/>
              <a:t>）</a:t>
            </a:r>
            <a:r>
              <a:rPr lang="en-US" altLang="zh-CN" sz="2000" b="0"/>
              <a:t>*0.03=2400*0.03=72</a:t>
            </a:r>
            <a:r>
              <a:rPr sz="2000" b="0"/>
              <a:t>元</a:t>
            </a:r>
            <a:br>
              <a:rPr sz="2000" b="0"/>
            </a:br>
            <a:r>
              <a:rPr sz="2000" b="0"/>
              <a:t>        特许权使用费同上。</a:t>
            </a:r>
            <a:br>
              <a:rPr sz="2000" b="0"/>
            </a:br>
            <a:br>
              <a:rPr sz="2000" b="0"/>
            </a:br>
            <a:r>
              <a:rPr sz="2000" b="0">
                <a:sym typeface="+mn-ea"/>
              </a:rPr>
              <a:t>举例</a:t>
            </a:r>
            <a:r>
              <a:rPr lang="en-US" altLang="zh-CN" sz="2000" b="0">
                <a:sym typeface="+mn-ea"/>
              </a:rPr>
              <a:t>2</a:t>
            </a:r>
            <a:r>
              <a:rPr sz="2000" b="0">
                <a:sym typeface="+mn-ea"/>
              </a:rPr>
              <a:t>：王某</a:t>
            </a:r>
            <a:r>
              <a:rPr lang="en-US" altLang="zh-CN" sz="2000" b="0">
                <a:sym typeface="+mn-ea"/>
              </a:rPr>
              <a:t>3</a:t>
            </a:r>
            <a:r>
              <a:rPr sz="2000" b="0">
                <a:sym typeface="+mn-ea"/>
              </a:rPr>
              <a:t>月只取得稿酬所得</a:t>
            </a:r>
            <a:r>
              <a:rPr lang="en-US" altLang="zh-CN" sz="2000" b="0">
                <a:sym typeface="+mn-ea"/>
              </a:rPr>
              <a:t>3000</a:t>
            </a:r>
            <a:r>
              <a:rPr sz="2000" b="0">
                <a:sym typeface="+mn-ea"/>
              </a:rPr>
              <a:t>元。</a:t>
            </a:r>
            <a:br>
              <a:rPr sz="2000" b="0">
                <a:sym typeface="+mn-ea"/>
              </a:rPr>
            </a:br>
            <a:r>
              <a:rPr sz="2000" b="0">
                <a:sym typeface="+mn-ea"/>
              </a:rPr>
              <a:t>        因稿酬所得收入减除</a:t>
            </a:r>
            <a:r>
              <a:rPr lang="en-US" altLang="zh-CN" sz="2000" b="0">
                <a:sym typeface="+mn-ea"/>
              </a:rPr>
              <a:t>20%</a:t>
            </a:r>
            <a:r>
              <a:rPr sz="2000" b="0">
                <a:sym typeface="+mn-ea"/>
              </a:rPr>
              <a:t>的费用，且减按</a:t>
            </a:r>
            <a:r>
              <a:rPr lang="en-US" altLang="zh-CN" sz="2000" b="0">
                <a:sym typeface="+mn-ea"/>
              </a:rPr>
              <a:t>70%</a:t>
            </a:r>
            <a:r>
              <a:rPr sz="2000" b="0">
                <a:sym typeface="+mn-ea"/>
              </a:rPr>
              <a:t>计算个人所得税，</a:t>
            </a:r>
            <a:br>
              <a:rPr sz="2000" b="0">
                <a:sym typeface="+mn-ea"/>
              </a:rPr>
            </a:br>
            <a:r>
              <a:rPr sz="2000" b="0">
                <a:sym typeface="+mn-ea"/>
              </a:rPr>
              <a:t>        王某本月应纳税所得额：</a:t>
            </a:r>
            <a:r>
              <a:rPr lang="en-US" altLang="zh-CN" sz="2000" b="0">
                <a:sym typeface="+mn-ea"/>
              </a:rPr>
              <a:t>3000*</a:t>
            </a:r>
            <a:r>
              <a:rPr sz="2000" b="0">
                <a:sym typeface="+mn-ea"/>
              </a:rPr>
              <a:t>（</a:t>
            </a:r>
            <a:r>
              <a:rPr lang="en-US" altLang="zh-CN" sz="2000" b="0">
                <a:sym typeface="+mn-ea"/>
              </a:rPr>
              <a:t>1-20%</a:t>
            </a:r>
            <a:r>
              <a:rPr sz="2000" b="0">
                <a:sym typeface="+mn-ea"/>
              </a:rPr>
              <a:t>）</a:t>
            </a:r>
            <a:r>
              <a:rPr lang="en-US" altLang="zh-CN" sz="2000" b="0">
                <a:sym typeface="+mn-ea"/>
              </a:rPr>
              <a:t>*70%=1680</a:t>
            </a:r>
            <a:r>
              <a:rPr sz="2000" b="0">
                <a:sym typeface="+mn-ea"/>
              </a:rPr>
              <a:t>元</a:t>
            </a:r>
            <a:br>
              <a:rPr sz="2000" b="0">
                <a:sym typeface="+mn-ea"/>
              </a:rPr>
            </a:br>
            <a:r>
              <a:rPr sz="2000" b="0">
                <a:sym typeface="+mn-ea"/>
              </a:rPr>
              <a:t>                   应缴纳税款</a:t>
            </a:r>
            <a:r>
              <a:rPr lang="en-US" altLang="zh-CN" sz="2000" b="0">
                <a:sym typeface="+mn-ea"/>
              </a:rPr>
              <a:t>3000*</a:t>
            </a:r>
            <a:r>
              <a:rPr sz="2000" b="0">
                <a:sym typeface="+mn-ea"/>
              </a:rPr>
              <a:t>（</a:t>
            </a:r>
            <a:r>
              <a:rPr lang="en-US" altLang="zh-CN" sz="2000" b="0">
                <a:sym typeface="+mn-ea"/>
              </a:rPr>
              <a:t>1-20%</a:t>
            </a:r>
            <a:r>
              <a:rPr sz="2000" b="0">
                <a:sym typeface="+mn-ea"/>
              </a:rPr>
              <a:t>）</a:t>
            </a:r>
            <a:r>
              <a:rPr lang="en-US" altLang="zh-CN" sz="2000" b="0">
                <a:sym typeface="+mn-ea"/>
              </a:rPr>
              <a:t>*70%*0.03=1680*0.03=50.4</a:t>
            </a:r>
            <a:r>
              <a:rPr sz="2000" b="0">
                <a:sym typeface="+mn-ea"/>
              </a:rPr>
              <a:t>元</a:t>
            </a:r>
            <a:br>
              <a:rPr sz="2000" b="0">
                <a:sym typeface="+mn-ea"/>
              </a:rPr>
            </a:br>
            <a:br>
              <a:rPr sz="2000" b="0"/>
            </a:br>
            <a:r>
              <a:rPr sz="2000" b="0">
                <a:solidFill>
                  <a:srgbClr val="C00000"/>
                </a:solidFill>
                <a:sym typeface="+mn-ea"/>
              </a:rPr>
              <a:t>劳务报酬所得、稿酬所得、特许权使用费所得，属于一次性收入的，以取得该项收入为一次；</a:t>
            </a:r>
            <a:br>
              <a:rPr sz="2000" b="0">
                <a:solidFill>
                  <a:srgbClr val="C00000"/>
                </a:solidFill>
                <a:sym typeface="+mn-ea"/>
              </a:rPr>
            </a:br>
            <a:r>
              <a:rPr sz="2000" b="0">
                <a:solidFill>
                  <a:srgbClr val="C00000"/>
                </a:solidFill>
                <a:sym typeface="+mn-ea"/>
              </a:rPr>
              <a:t>属于同一项目连续性收入的，以一个月内取得的收入为一次。</a:t>
            </a:r>
            <a:br>
              <a:rPr lang="zh-CN" altLang="en-US" b="0"/>
            </a:br>
            <a:br>
              <a:rPr lang="zh-CN" altLang="en-US" b="0"/>
            </a:br>
            <a:br>
              <a:rPr lang="zh-CN" altLang="en-US" b="0"/>
            </a:br>
            <a:endParaRPr lang="zh-CN" altLang="en-US" b="0"/>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925" y="683260"/>
            <a:ext cx="10852150" cy="1640840"/>
          </a:xfrm>
        </p:spPr>
        <p:txBody>
          <a:bodyPr>
            <a:normAutofit fontScale="90000"/>
          </a:bodyPr>
          <a:lstStyle/>
          <a:p>
            <a:pPr>
              <a:lnSpc>
                <a:spcPct val="180000"/>
              </a:lnSpc>
            </a:pPr>
            <a:r>
              <a:rPr sz="2000" b="0">
                <a:sym typeface="+mn-ea"/>
              </a:rPr>
              <a:t>应纳税额的计算（缴税金额）</a:t>
            </a:r>
            <a:br>
              <a:rPr sz="2000" b="0">
                <a:solidFill>
                  <a:srgbClr val="FF0000"/>
                </a:solidFill>
                <a:sym typeface="+mn-ea"/>
              </a:rPr>
            </a:br>
            <a:r>
              <a:rPr sz="2000" b="0">
                <a:solidFill>
                  <a:srgbClr val="FF0000"/>
                </a:solidFill>
                <a:sym typeface="+mn-ea"/>
              </a:rPr>
              <a:t>2019年度汇算应退或应补税额=[（综合所得收入额</a:t>
            </a:r>
            <a:r>
              <a:rPr lang="en-US" altLang="zh-CN" sz="2000" b="0">
                <a:solidFill>
                  <a:srgbClr val="FF0000"/>
                </a:solidFill>
                <a:sym typeface="+mn-ea"/>
              </a:rPr>
              <a:t>—</a:t>
            </a:r>
            <a:r>
              <a:rPr sz="2000" b="0">
                <a:solidFill>
                  <a:srgbClr val="FF0000"/>
                </a:solidFill>
                <a:sym typeface="+mn-ea"/>
              </a:rPr>
              <a:t>60000元</a:t>
            </a:r>
            <a:r>
              <a:rPr lang="en-US" altLang="zh-CN" sz="2000" b="0">
                <a:solidFill>
                  <a:srgbClr val="FF0000"/>
                </a:solidFill>
                <a:sym typeface="+mn-ea"/>
              </a:rPr>
              <a:t>—</a:t>
            </a:r>
            <a:r>
              <a:rPr sz="2000" b="0">
                <a:solidFill>
                  <a:srgbClr val="FF0000"/>
                </a:solidFill>
                <a:sym typeface="+mn-ea"/>
              </a:rPr>
              <a:t>“三险一金”等专项扣除</a:t>
            </a:r>
            <a:r>
              <a:rPr lang="en-US" altLang="zh-CN" sz="2000" b="0">
                <a:solidFill>
                  <a:srgbClr val="FF0000"/>
                </a:solidFill>
                <a:sym typeface="+mn-ea"/>
              </a:rPr>
              <a:t>—</a:t>
            </a:r>
            <a:r>
              <a:rPr sz="2000" b="0">
                <a:solidFill>
                  <a:srgbClr val="FF0000"/>
                </a:solidFill>
                <a:sym typeface="+mn-ea"/>
              </a:rPr>
              <a:t>子女教育等专项附加扣除</a:t>
            </a:r>
            <a:r>
              <a:rPr lang="en-US" altLang="zh-CN" sz="2000" b="0">
                <a:solidFill>
                  <a:srgbClr val="FF0000"/>
                </a:solidFill>
                <a:sym typeface="+mn-ea"/>
              </a:rPr>
              <a:t>—</a:t>
            </a:r>
            <a:r>
              <a:rPr sz="2000" b="0">
                <a:solidFill>
                  <a:srgbClr val="FF0000"/>
                </a:solidFill>
                <a:sym typeface="+mn-ea"/>
              </a:rPr>
              <a:t>依法确定的其他扣除</a:t>
            </a:r>
            <a:r>
              <a:rPr lang="en-US" altLang="zh-CN" sz="2000" b="0">
                <a:solidFill>
                  <a:srgbClr val="FF0000"/>
                </a:solidFill>
                <a:sym typeface="+mn-ea"/>
              </a:rPr>
              <a:t>—</a:t>
            </a:r>
            <a:r>
              <a:rPr sz="2000" b="0">
                <a:solidFill>
                  <a:srgbClr val="FF0000"/>
                </a:solidFill>
                <a:sym typeface="+mn-ea"/>
              </a:rPr>
              <a:t>捐赠）×适用税率-速算扣除数]</a:t>
            </a:r>
            <a:r>
              <a:rPr lang="en-US" altLang="zh-CN" sz="2000" b="0">
                <a:solidFill>
                  <a:srgbClr val="FF0000"/>
                </a:solidFill>
                <a:sym typeface="+mn-ea"/>
              </a:rPr>
              <a:t>—</a:t>
            </a:r>
            <a:r>
              <a:rPr sz="2000" b="0">
                <a:solidFill>
                  <a:srgbClr val="FF0000"/>
                </a:solidFill>
                <a:sym typeface="+mn-ea"/>
              </a:rPr>
              <a:t>2019年已预缴税额</a:t>
            </a:r>
            <a:br>
              <a:rPr b="0">
                <a:solidFill>
                  <a:srgbClr val="FF0000"/>
                </a:solidFill>
              </a:rPr>
            </a:br>
            <a:endParaRPr lang="zh-CN" altLang="en-US" b="0"/>
          </a:p>
        </p:txBody>
      </p:sp>
      <p:graphicFrame>
        <p:nvGraphicFramePr>
          <p:cNvPr id="8" name="表格 7"/>
          <p:cNvGraphicFramePr>
            <a:graphicFrameLocks noGrp="1"/>
          </p:cNvGraphicFramePr>
          <p:nvPr/>
        </p:nvGraphicFramePr>
        <p:xfrm>
          <a:off x="763905" y="2454910"/>
          <a:ext cx="10481310" cy="3855720"/>
        </p:xfrm>
        <a:graphic>
          <a:graphicData uri="http://schemas.openxmlformats.org/drawingml/2006/table">
            <a:tbl>
              <a:tblPr firstRow="1" bandRow="1">
                <a:tableStyleId>{5C22544A-7EE6-4342-B048-85BDC9FD1C3A}</a:tableStyleId>
              </a:tblPr>
              <a:tblGrid>
                <a:gridCol w="805815"/>
                <a:gridCol w="4991735"/>
                <a:gridCol w="1375410"/>
                <a:gridCol w="3308350"/>
              </a:tblGrid>
              <a:tr h="481965">
                <a:tc>
                  <a:txBody>
                    <a:bodyPr/>
                    <a:lstStyle/>
                    <a:p>
                      <a:pPr algn="ctr">
                        <a:spcAft>
                          <a:spcPts val="0"/>
                        </a:spcAft>
                      </a:pPr>
                      <a:r>
                        <a:rPr lang="zh-CN" sz="2000" b="1" kern="0" dirty="0">
                          <a:latin typeface="微软雅黑" panose="020B0503020204020204" charset="-122"/>
                          <a:ea typeface="微软雅黑" panose="020B0503020204020204" charset="-122"/>
                          <a:cs typeface="宋体" panose="02010600030101010101" pitchFamily="2" charset="-122"/>
                        </a:rPr>
                        <a:t>级数</a:t>
                      </a:r>
                      <a:endParaRPr lang="zh-CN" sz="2000" kern="100" dirty="0">
                        <a:latin typeface="微软雅黑" panose="020B0503020204020204" charset="-122"/>
                        <a:ea typeface="微软雅黑" panose="020B0503020204020204" charset="-122"/>
                        <a:cs typeface="Times New Roman" panose="02020603050405020304"/>
                      </a:endParaRPr>
                    </a:p>
                  </a:txBody>
                  <a:tcPr marL="68584" marR="68584"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spcAft>
                          <a:spcPts val="0"/>
                        </a:spcAft>
                      </a:pPr>
                      <a:r>
                        <a:rPr lang="zh-CN" sz="2000" b="1" kern="0" dirty="0">
                          <a:latin typeface="微软雅黑" panose="020B0503020204020204" charset="-122"/>
                          <a:ea typeface="微软雅黑" panose="020B0503020204020204" charset="-122"/>
                          <a:cs typeface="宋体" panose="02010600030101010101" pitchFamily="2" charset="-122"/>
                        </a:rPr>
                        <a:t>累计预缴应纳税所得额</a:t>
                      </a:r>
                      <a:endParaRPr lang="zh-CN" sz="2000" kern="100" dirty="0">
                        <a:latin typeface="微软雅黑" panose="020B0503020204020204" charset="-122"/>
                        <a:ea typeface="微软雅黑" panose="020B0503020204020204" charset="-122"/>
                        <a:cs typeface="Times New Roman" panose="02020603050405020304"/>
                      </a:endParaRPr>
                    </a:p>
                  </a:txBody>
                  <a:tcPr marL="68584" marR="68584"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zh-CN" sz="2000" b="1" kern="0" dirty="0">
                          <a:latin typeface="微软雅黑" panose="020B0503020204020204" charset="-122"/>
                          <a:ea typeface="微软雅黑" panose="020B0503020204020204" charset="-122"/>
                          <a:cs typeface="宋体" panose="02010600030101010101" pitchFamily="2" charset="-122"/>
                        </a:rPr>
                        <a:t>税率</a:t>
                      </a:r>
                      <a:endParaRPr lang="zh-CN" sz="2000" kern="100" dirty="0">
                        <a:latin typeface="微软雅黑" panose="020B0503020204020204" charset="-122"/>
                        <a:ea typeface="微软雅黑" panose="020B0503020204020204" charset="-122"/>
                        <a:cs typeface="Times New Roman" panose="02020603050405020304"/>
                      </a:endParaRPr>
                    </a:p>
                  </a:txBody>
                  <a:tcPr marL="68584" marR="68584"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zh-CN" sz="2000" b="1" kern="0" dirty="0">
                          <a:latin typeface="微软雅黑" panose="020B0503020204020204" charset="-122"/>
                          <a:ea typeface="微软雅黑" panose="020B0503020204020204" charset="-122"/>
                          <a:cs typeface="宋体" panose="02010600030101010101" pitchFamily="2" charset="-122"/>
                        </a:rPr>
                        <a:t>速算扣除数</a:t>
                      </a:r>
                      <a:endParaRPr lang="zh-CN" sz="2000" kern="100" dirty="0">
                        <a:latin typeface="微软雅黑" panose="020B0503020204020204" charset="-122"/>
                        <a:ea typeface="微软雅黑" panose="020B0503020204020204" charset="-122"/>
                        <a:cs typeface="Times New Roman" panose="02020603050405020304"/>
                      </a:endParaRPr>
                    </a:p>
                  </a:txBody>
                  <a:tcPr marL="68584" marR="6858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81965">
                <a:tc>
                  <a:txBody>
                    <a:bodyPr/>
                    <a:lstStyle/>
                    <a:p>
                      <a:pPr algn="ctr">
                        <a:spcAft>
                          <a:spcPts val="0"/>
                        </a:spcAft>
                      </a:pPr>
                      <a:r>
                        <a:rPr lang="en-US" sz="2000" kern="0">
                          <a:latin typeface="+mn-ea"/>
                          <a:ea typeface="+mn-ea"/>
                          <a:cs typeface="宋体" panose="02010600030101010101" pitchFamily="2" charset="-122"/>
                        </a:rPr>
                        <a:t>1</a:t>
                      </a:r>
                      <a:endParaRPr lang="zh-CN" sz="2000" kern="100">
                        <a:latin typeface="+mn-ea"/>
                        <a:ea typeface="+mn-ea"/>
                        <a:cs typeface="Times New Roman" panose="02020603050405020304"/>
                      </a:endParaRPr>
                    </a:p>
                  </a:txBody>
                  <a:tcPr marL="68584" marR="68584" marT="0" marB="0" anchor="ctr">
                    <a:lnL w="12700" cap="flat" cmpd="sng" algn="ctr">
                      <a:solidFill>
                        <a:schemeClr val="tx1"/>
                      </a:solidFill>
                      <a:prstDash val="solid"/>
                      <a:round/>
                      <a:headEnd type="none" w="med" len="med"/>
                      <a:tailEnd type="none" w="med" len="med"/>
                    </a:lnL>
                  </a:tcPr>
                </a:tc>
                <a:tc>
                  <a:txBody>
                    <a:bodyPr/>
                    <a:lstStyle/>
                    <a:p>
                      <a:pPr algn="l">
                        <a:spcAft>
                          <a:spcPts val="0"/>
                        </a:spcAft>
                      </a:pPr>
                      <a:r>
                        <a:rPr lang="zh-CN" sz="2000" kern="0">
                          <a:latin typeface="+mn-ea"/>
                          <a:ea typeface="+mn-ea"/>
                          <a:cs typeface="宋体" panose="02010600030101010101" pitchFamily="2" charset="-122"/>
                        </a:rPr>
                        <a:t>不超过</a:t>
                      </a:r>
                      <a:r>
                        <a:rPr lang="en-US" sz="2000" kern="0">
                          <a:latin typeface="+mn-ea"/>
                          <a:ea typeface="+mn-ea"/>
                          <a:cs typeface="宋体" panose="02010600030101010101" pitchFamily="2" charset="-122"/>
                        </a:rPr>
                        <a:t>36000</a:t>
                      </a:r>
                      <a:r>
                        <a:rPr lang="zh-CN" sz="2000" kern="0">
                          <a:latin typeface="+mn-ea"/>
                          <a:ea typeface="+mn-ea"/>
                          <a:cs typeface="宋体" panose="02010600030101010101" pitchFamily="2" charset="-122"/>
                        </a:rPr>
                        <a:t>元的</a:t>
                      </a:r>
                      <a:endParaRPr lang="zh-CN" sz="2000" kern="100">
                        <a:latin typeface="+mn-ea"/>
                        <a:ea typeface="+mn-ea"/>
                        <a:cs typeface="Times New Roman" panose="02020603050405020304"/>
                      </a:endParaRPr>
                    </a:p>
                  </a:txBody>
                  <a:tcPr marL="68584" marR="68584" marT="0" marB="0" anchor="ctr"/>
                </a:tc>
                <a:tc>
                  <a:txBody>
                    <a:bodyPr/>
                    <a:lstStyle/>
                    <a:p>
                      <a:pPr algn="r">
                        <a:spcAft>
                          <a:spcPts val="0"/>
                        </a:spcAft>
                      </a:pPr>
                      <a:r>
                        <a:rPr lang="en-US" sz="2000" kern="0">
                          <a:latin typeface="+mn-ea"/>
                          <a:ea typeface="+mn-ea"/>
                          <a:cs typeface="宋体" panose="02010600030101010101" pitchFamily="2" charset="-122"/>
                        </a:rPr>
                        <a:t>3%</a:t>
                      </a:r>
                      <a:endParaRPr lang="zh-CN" sz="2000" kern="100">
                        <a:latin typeface="+mn-ea"/>
                        <a:ea typeface="+mn-ea"/>
                        <a:cs typeface="Times New Roman" panose="02020603050405020304"/>
                      </a:endParaRPr>
                    </a:p>
                  </a:txBody>
                  <a:tcPr marL="68584" marR="68584" marT="0" marB="0" anchor="ctr"/>
                </a:tc>
                <a:tc>
                  <a:txBody>
                    <a:bodyPr/>
                    <a:lstStyle/>
                    <a:p>
                      <a:pPr algn="r">
                        <a:spcAft>
                          <a:spcPts val="0"/>
                        </a:spcAft>
                      </a:pPr>
                      <a:r>
                        <a:rPr lang="en-US" sz="2000" kern="100">
                          <a:latin typeface="+mn-ea"/>
                          <a:ea typeface="+mn-ea"/>
                          <a:cs typeface="Times New Roman" panose="02020603050405020304"/>
                        </a:rPr>
                        <a:t>0</a:t>
                      </a:r>
                      <a:endParaRPr lang="zh-CN" sz="2000" kern="100">
                        <a:latin typeface="+mn-ea"/>
                        <a:ea typeface="+mn-ea"/>
                        <a:cs typeface="Times New Roman" panose="02020603050405020304"/>
                      </a:endParaRPr>
                    </a:p>
                  </a:txBody>
                  <a:tcPr marL="68584" marR="68584" marT="0" marB="0" anchor="ctr">
                    <a:lnR w="12700" cap="flat" cmpd="sng" algn="ctr">
                      <a:solidFill>
                        <a:schemeClr val="tx1"/>
                      </a:solidFill>
                      <a:prstDash val="solid"/>
                      <a:round/>
                      <a:headEnd type="none" w="med" len="med"/>
                      <a:tailEnd type="none" w="med" len="med"/>
                    </a:lnR>
                  </a:tcPr>
                </a:tc>
              </a:tr>
              <a:tr h="481965">
                <a:tc>
                  <a:txBody>
                    <a:bodyPr/>
                    <a:lstStyle/>
                    <a:p>
                      <a:pPr algn="ctr">
                        <a:spcAft>
                          <a:spcPts val="0"/>
                        </a:spcAft>
                      </a:pPr>
                      <a:r>
                        <a:rPr lang="en-US" sz="2000" kern="0">
                          <a:latin typeface="+mn-ea"/>
                          <a:ea typeface="+mn-ea"/>
                          <a:cs typeface="宋体" panose="02010600030101010101" pitchFamily="2" charset="-122"/>
                        </a:rPr>
                        <a:t>2</a:t>
                      </a:r>
                      <a:endParaRPr lang="zh-CN" sz="2000" kern="100">
                        <a:latin typeface="+mn-ea"/>
                        <a:ea typeface="+mn-ea"/>
                        <a:cs typeface="Times New Roman" panose="02020603050405020304"/>
                      </a:endParaRPr>
                    </a:p>
                  </a:txBody>
                  <a:tcPr marL="68584" marR="68584" marT="0" marB="0" anchor="ctr">
                    <a:lnL w="12700" cap="flat" cmpd="sng" algn="ctr">
                      <a:solidFill>
                        <a:schemeClr val="tx1"/>
                      </a:solidFill>
                      <a:prstDash val="solid"/>
                      <a:round/>
                      <a:headEnd type="none" w="med" len="med"/>
                      <a:tailEnd type="none" w="med" len="med"/>
                    </a:lnL>
                  </a:tcPr>
                </a:tc>
                <a:tc>
                  <a:txBody>
                    <a:bodyPr/>
                    <a:lstStyle/>
                    <a:p>
                      <a:pPr algn="l">
                        <a:spcAft>
                          <a:spcPts val="0"/>
                        </a:spcAft>
                      </a:pPr>
                      <a:r>
                        <a:rPr lang="zh-CN" sz="2000" kern="0">
                          <a:latin typeface="+mn-ea"/>
                          <a:ea typeface="+mn-ea"/>
                          <a:cs typeface="宋体" panose="02010600030101010101" pitchFamily="2" charset="-122"/>
                        </a:rPr>
                        <a:t>超过</a:t>
                      </a:r>
                      <a:r>
                        <a:rPr lang="en-US" sz="2000" kern="0">
                          <a:latin typeface="+mn-ea"/>
                          <a:ea typeface="+mn-ea"/>
                          <a:cs typeface="宋体" panose="02010600030101010101" pitchFamily="2" charset="-122"/>
                        </a:rPr>
                        <a:t>36000</a:t>
                      </a:r>
                      <a:r>
                        <a:rPr lang="zh-CN" sz="2000" kern="0">
                          <a:latin typeface="+mn-ea"/>
                          <a:ea typeface="+mn-ea"/>
                          <a:cs typeface="宋体" panose="02010600030101010101" pitchFamily="2" charset="-122"/>
                        </a:rPr>
                        <a:t>元至</a:t>
                      </a:r>
                      <a:r>
                        <a:rPr lang="en-US" sz="2000" kern="0">
                          <a:latin typeface="+mn-ea"/>
                          <a:ea typeface="+mn-ea"/>
                          <a:cs typeface="宋体" panose="02010600030101010101" pitchFamily="2" charset="-122"/>
                        </a:rPr>
                        <a:t>144000</a:t>
                      </a:r>
                      <a:r>
                        <a:rPr lang="zh-CN" sz="2000" kern="0">
                          <a:latin typeface="+mn-ea"/>
                          <a:ea typeface="+mn-ea"/>
                          <a:cs typeface="宋体" panose="02010600030101010101" pitchFamily="2" charset="-122"/>
                        </a:rPr>
                        <a:t>元的部分</a:t>
                      </a:r>
                      <a:endParaRPr lang="zh-CN" sz="2000" kern="100">
                        <a:latin typeface="+mn-ea"/>
                        <a:ea typeface="+mn-ea"/>
                        <a:cs typeface="Times New Roman" panose="02020603050405020304"/>
                      </a:endParaRPr>
                    </a:p>
                  </a:txBody>
                  <a:tcPr marL="68584" marR="68584" marT="0" marB="0" anchor="ctr"/>
                </a:tc>
                <a:tc>
                  <a:txBody>
                    <a:bodyPr/>
                    <a:lstStyle/>
                    <a:p>
                      <a:pPr algn="r">
                        <a:spcAft>
                          <a:spcPts val="0"/>
                        </a:spcAft>
                      </a:pPr>
                      <a:r>
                        <a:rPr lang="en-US" sz="2000" kern="0">
                          <a:latin typeface="+mn-ea"/>
                          <a:ea typeface="+mn-ea"/>
                          <a:cs typeface="宋体" panose="02010600030101010101" pitchFamily="2" charset="-122"/>
                        </a:rPr>
                        <a:t>10%</a:t>
                      </a:r>
                      <a:endParaRPr lang="zh-CN" sz="2000" kern="100">
                        <a:latin typeface="+mn-ea"/>
                        <a:ea typeface="+mn-ea"/>
                        <a:cs typeface="Times New Roman" panose="02020603050405020304"/>
                      </a:endParaRPr>
                    </a:p>
                  </a:txBody>
                  <a:tcPr marL="68584" marR="68584" marT="0" marB="0" anchor="ctr"/>
                </a:tc>
                <a:tc>
                  <a:txBody>
                    <a:bodyPr/>
                    <a:lstStyle/>
                    <a:p>
                      <a:pPr algn="r">
                        <a:spcAft>
                          <a:spcPts val="0"/>
                        </a:spcAft>
                      </a:pPr>
                      <a:r>
                        <a:rPr lang="en-US" sz="2000" kern="100" dirty="0">
                          <a:latin typeface="+mn-ea"/>
                          <a:ea typeface="+mn-ea"/>
                          <a:cs typeface="Times New Roman" panose="02020603050405020304"/>
                        </a:rPr>
                        <a:t>2520</a:t>
                      </a:r>
                      <a:endParaRPr lang="zh-CN" sz="2000" kern="100" dirty="0">
                        <a:latin typeface="+mn-ea"/>
                        <a:ea typeface="+mn-ea"/>
                        <a:cs typeface="Times New Roman" panose="02020603050405020304"/>
                      </a:endParaRPr>
                    </a:p>
                  </a:txBody>
                  <a:tcPr marL="68584" marR="68584" marT="0" marB="0" anchor="ctr">
                    <a:lnR w="12700" cap="flat" cmpd="sng" algn="ctr">
                      <a:solidFill>
                        <a:schemeClr val="tx1"/>
                      </a:solidFill>
                      <a:prstDash val="solid"/>
                      <a:round/>
                      <a:headEnd type="none" w="med" len="med"/>
                      <a:tailEnd type="none" w="med" len="med"/>
                    </a:lnR>
                  </a:tcPr>
                </a:tc>
              </a:tr>
              <a:tr h="481965">
                <a:tc>
                  <a:txBody>
                    <a:bodyPr/>
                    <a:lstStyle/>
                    <a:p>
                      <a:pPr algn="ctr">
                        <a:spcAft>
                          <a:spcPts val="0"/>
                        </a:spcAft>
                      </a:pPr>
                      <a:r>
                        <a:rPr lang="en-US" sz="2000" kern="0">
                          <a:latin typeface="+mn-ea"/>
                          <a:ea typeface="+mn-ea"/>
                          <a:cs typeface="宋体" panose="02010600030101010101" pitchFamily="2" charset="-122"/>
                        </a:rPr>
                        <a:t>3</a:t>
                      </a:r>
                      <a:endParaRPr lang="zh-CN" sz="2000" kern="100">
                        <a:latin typeface="+mn-ea"/>
                        <a:ea typeface="+mn-ea"/>
                        <a:cs typeface="Times New Roman" panose="02020603050405020304"/>
                      </a:endParaRPr>
                    </a:p>
                  </a:txBody>
                  <a:tcPr marL="68584" marR="68584" marT="0" marB="0" anchor="ctr">
                    <a:lnL w="12700" cap="flat" cmpd="sng" algn="ctr">
                      <a:solidFill>
                        <a:schemeClr val="tx1"/>
                      </a:solidFill>
                      <a:prstDash val="solid"/>
                      <a:round/>
                      <a:headEnd type="none" w="med" len="med"/>
                      <a:tailEnd type="none" w="med" len="med"/>
                    </a:lnL>
                  </a:tcPr>
                </a:tc>
                <a:tc>
                  <a:txBody>
                    <a:bodyPr/>
                    <a:lstStyle/>
                    <a:p>
                      <a:pPr algn="l">
                        <a:spcAft>
                          <a:spcPts val="0"/>
                        </a:spcAft>
                      </a:pPr>
                      <a:r>
                        <a:rPr lang="zh-CN" sz="2000" kern="0" dirty="0">
                          <a:latin typeface="+mn-ea"/>
                          <a:ea typeface="+mn-ea"/>
                          <a:cs typeface="宋体" panose="02010600030101010101" pitchFamily="2" charset="-122"/>
                        </a:rPr>
                        <a:t>超过</a:t>
                      </a:r>
                      <a:r>
                        <a:rPr lang="en-US" sz="2000" kern="0" dirty="0">
                          <a:latin typeface="+mn-ea"/>
                          <a:ea typeface="+mn-ea"/>
                          <a:cs typeface="宋体" panose="02010600030101010101" pitchFamily="2" charset="-122"/>
                        </a:rPr>
                        <a:t>144000</a:t>
                      </a:r>
                      <a:r>
                        <a:rPr lang="zh-CN" sz="2000" kern="0" dirty="0">
                          <a:latin typeface="+mn-ea"/>
                          <a:ea typeface="+mn-ea"/>
                          <a:cs typeface="宋体" panose="02010600030101010101" pitchFamily="2" charset="-122"/>
                        </a:rPr>
                        <a:t>元至</a:t>
                      </a:r>
                      <a:r>
                        <a:rPr lang="en-US" sz="2000" kern="0" dirty="0">
                          <a:latin typeface="+mn-ea"/>
                          <a:ea typeface="+mn-ea"/>
                          <a:cs typeface="宋体" panose="02010600030101010101" pitchFamily="2" charset="-122"/>
                        </a:rPr>
                        <a:t>300000</a:t>
                      </a:r>
                      <a:r>
                        <a:rPr lang="zh-CN" sz="2000" kern="0" dirty="0">
                          <a:latin typeface="+mn-ea"/>
                          <a:ea typeface="+mn-ea"/>
                          <a:cs typeface="宋体" panose="02010600030101010101" pitchFamily="2" charset="-122"/>
                        </a:rPr>
                        <a:t>元的部分</a:t>
                      </a:r>
                      <a:endParaRPr lang="zh-CN" sz="2000" kern="100" dirty="0">
                        <a:latin typeface="+mn-ea"/>
                        <a:ea typeface="+mn-ea"/>
                        <a:cs typeface="Times New Roman" panose="02020603050405020304"/>
                      </a:endParaRPr>
                    </a:p>
                  </a:txBody>
                  <a:tcPr marL="68584" marR="68584" marT="0" marB="0" anchor="ctr"/>
                </a:tc>
                <a:tc>
                  <a:txBody>
                    <a:bodyPr/>
                    <a:lstStyle/>
                    <a:p>
                      <a:pPr algn="r">
                        <a:spcAft>
                          <a:spcPts val="0"/>
                        </a:spcAft>
                      </a:pPr>
                      <a:r>
                        <a:rPr lang="en-US" sz="2000" kern="0">
                          <a:latin typeface="+mn-ea"/>
                          <a:ea typeface="+mn-ea"/>
                          <a:cs typeface="宋体" panose="02010600030101010101" pitchFamily="2" charset="-122"/>
                        </a:rPr>
                        <a:t>20%</a:t>
                      </a:r>
                      <a:endParaRPr lang="zh-CN" sz="2000" kern="100">
                        <a:latin typeface="+mn-ea"/>
                        <a:ea typeface="+mn-ea"/>
                        <a:cs typeface="Times New Roman" panose="02020603050405020304"/>
                      </a:endParaRPr>
                    </a:p>
                  </a:txBody>
                  <a:tcPr marL="68584" marR="68584" marT="0" marB="0" anchor="ctr"/>
                </a:tc>
                <a:tc>
                  <a:txBody>
                    <a:bodyPr/>
                    <a:lstStyle/>
                    <a:p>
                      <a:pPr algn="r">
                        <a:spcAft>
                          <a:spcPts val="0"/>
                        </a:spcAft>
                      </a:pPr>
                      <a:r>
                        <a:rPr lang="en-US" sz="2000" kern="100">
                          <a:latin typeface="+mn-ea"/>
                          <a:ea typeface="+mn-ea"/>
                          <a:cs typeface="Times New Roman" panose="02020603050405020304"/>
                        </a:rPr>
                        <a:t>16920</a:t>
                      </a:r>
                      <a:endParaRPr lang="zh-CN" sz="2000" kern="100">
                        <a:latin typeface="+mn-ea"/>
                        <a:ea typeface="+mn-ea"/>
                        <a:cs typeface="Times New Roman" panose="02020603050405020304"/>
                      </a:endParaRPr>
                    </a:p>
                  </a:txBody>
                  <a:tcPr marL="68584" marR="68584" marT="0" marB="0" anchor="ctr">
                    <a:lnR w="12700" cap="flat" cmpd="sng" algn="ctr">
                      <a:solidFill>
                        <a:schemeClr val="tx1"/>
                      </a:solidFill>
                      <a:prstDash val="solid"/>
                      <a:round/>
                      <a:headEnd type="none" w="med" len="med"/>
                      <a:tailEnd type="none" w="med" len="med"/>
                    </a:lnR>
                  </a:tcPr>
                </a:tc>
              </a:tr>
              <a:tr h="481965">
                <a:tc>
                  <a:txBody>
                    <a:bodyPr/>
                    <a:lstStyle/>
                    <a:p>
                      <a:pPr algn="ctr">
                        <a:spcAft>
                          <a:spcPts val="0"/>
                        </a:spcAft>
                      </a:pPr>
                      <a:r>
                        <a:rPr lang="en-US" sz="2000" kern="0">
                          <a:latin typeface="+mn-ea"/>
                          <a:ea typeface="+mn-ea"/>
                          <a:cs typeface="宋体" panose="02010600030101010101" pitchFamily="2" charset="-122"/>
                        </a:rPr>
                        <a:t>4</a:t>
                      </a:r>
                      <a:endParaRPr lang="zh-CN" sz="2000" kern="100">
                        <a:latin typeface="+mn-ea"/>
                        <a:ea typeface="+mn-ea"/>
                        <a:cs typeface="Times New Roman" panose="02020603050405020304"/>
                      </a:endParaRPr>
                    </a:p>
                  </a:txBody>
                  <a:tcPr marL="68584" marR="68584" marT="0" marB="0" anchor="ctr">
                    <a:lnL w="12700" cap="flat" cmpd="sng" algn="ctr">
                      <a:solidFill>
                        <a:schemeClr val="tx1"/>
                      </a:solidFill>
                      <a:prstDash val="solid"/>
                      <a:round/>
                      <a:headEnd type="none" w="med" len="med"/>
                      <a:tailEnd type="none" w="med" len="med"/>
                    </a:lnL>
                  </a:tcPr>
                </a:tc>
                <a:tc>
                  <a:txBody>
                    <a:bodyPr/>
                    <a:lstStyle/>
                    <a:p>
                      <a:pPr algn="l">
                        <a:spcAft>
                          <a:spcPts val="0"/>
                        </a:spcAft>
                      </a:pPr>
                      <a:r>
                        <a:rPr lang="zh-CN" sz="2000" kern="0">
                          <a:latin typeface="+mn-ea"/>
                          <a:ea typeface="+mn-ea"/>
                          <a:cs typeface="宋体" panose="02010600030101010101" pitchFamily="2" charset="-122"/>
                        </a:rPr>
                        <a:t>超过</a:t>
                      </a:r>
                      <a:r>
                        <a:rPr lang="en-US" sz="2000" kern="0">
                          <a:latin typeface="+mn-ea"/>
                          <a:ea typeface="+mn-ea"/>
                          <a:cs typeface="宋体" panose="02010600030101010101" pitchFamily="2" charset="-122"/>
                        </a:rPr>
                        <a:t>300000</a:t>
                      </a:r>
                      <a:r>
                        <a:rPr lang="zh-CN" sz="2000" kern="0">
                          <a:latin typeface="+mn-ea"/>
                          <a:ea typeface="+mn-ea"/>
                          <a:cs typeface="宋体" panose="02010600030101010101" pitchFamily="2" charset="-122"/>
                        </a:rPr>
                        <a:t>元至</a:t>
                      </a:r>
                      <a:r>
                        <a:rPr lang="en-US" sz="2000" kern="0">
                          <a:latin typeface="+mn-ea"/>
                          <a:ea typeface="+mn-ea"/>
                          <a:cs typeface="宋体" panose="02010600030101010101" pitchFamily="2" charset="-122"/>
                        </a:rPr>
                        <a:t>420000</a:t>
                      </a:r>
                      <a:r>
                        <a:rPr lang="zh-CN" sz="2000" kern="0">
                          <a:latin typeface="+mn-ea"/>
                          <a:ea typeface="+mn-ea"/>
                          <a:cs typeface="宋体" panose="02010600030101010101" pitchFamily="2" charset="-122"/>
                        </a:rPr>
                        <a:t>元的部分</a:t>
                      </a:r>
                      <a:endParaRPr lang="zh-CN" sz="2000" kern="100">
                        <a:latin typeface="+mn-ea"/>
                        <a:ea typeface="+mn-ea"/>
                        <a:cs typeface="Times New Roman" panose="02020603050405020304"/>
                      </a:endParaRPr>
                    </a:p>
                  </a:txBody>
                  <a:tcPr marL="68584" marR="68584" marT="0" marB="0" anchor="ctr"/>
                </a:tc>
                <a:tc>
                  <a:txBody>
                    <a:bodyPr/>
                    <a:lstStyle/>
                    <a:p>
                      <a:pPr algn="r">
                        <a:spcAft>
                          <a:spcPts val="0"/>
                        </a:spcAft>
                      </a:pPr>
                      <a:r>
                        <a:rPr lang="en-US" sz="2000" kern="0">
                          <a:latin typeface="+mn-ea"/>
                          <a:ea typeface="+mn-ea"/>
                          <a:cs typeface="宋体" panose="02010600030101010101" pitchFamily="2" charset="-122"/>
                        </a:rPr>
                        <a:t>25%</a:t>
                      </a:r>
                      <a:endParaRPr lang="zh-CN" sz="2000" kern="100">
                        <a:latin typeface="+mn-ea"/>
                        <a:ea typeface="+mn-ea"/>
                        <a:cs typeface="Times New Roman" panose="02020603050405020304"/>
                      </a:endParaRPr>
                    </a:p>
                  </a:txBody>
                  <a:tcPr marL="68584" marR="68584" marT="0" marB="0" anchor="ctr"/>
                </a:tc>
                <a:tc>
                  <a:txBody>
                    <a:bodyPr/>
                    <a:lstStyle/>
                    <a:p>
                      <a:pPr algn="r">
                        <a:spcAft>
                          <a:spcPts val="0"/>
                        </a:spcAft>
                      </a:pPr>
                      <a:r>
                        <a:rPr lang="en-US" sz="2000" kern="100">
                          <a:latin typeface="+mn-ea"/>
                          <a:ea typeface="+mn-ea"/>
                          <a:cs typeface="Times New Roman" panose="02020603050405020304"/>
                        </a:rPr>
                        <a:t>31920</a:t>
                      </a:r>
                      <a:endParaRPr lang="zh-CN" sz="2000" kern="100">
                        <a:latin typeface="+mn-ea"/>
                        <a:ea typeface="+mn-ea"/>
                        <a:cs typeface="Times New Roman" panose="02020603050405020304"/>
                      </a:endParaRPr>
                    </a:p>
                  </a:txBody>
                  <a:tcPr marL="68584" marR="68584" marT="0" marB="0" anchor="ctr">
                    <a:lnR w="12700" cap="flat" cmpd="sng" algn="ctr">
                      <a:solidFill>
                        <a:schemeClr val="tx1"/>
                      </a:solidFill>
                      <a:prstDash val="solid"/>
                      <a:round/>
                      <a:headEnd type="none" w="med" len="med"/>
                      <a:tailEnd type="none" w="med" len="med"/>
                    </a:lnR>
                  </a:tcPr>
                </a:tc>
              </a:tr>
              <a:tr h="481965">
                <a:tc>
                  <a:txBody>
                    <a:bodyPr/>
                    <a:lstStyle/>
                    <a:p>
                      <a:pPr algn="ctr">
                        <a:spcAft>
                          <a:spcPts val="0"/>
                        </a:spcAft>
                      </a:pPr>
                      <a:r>
                        <a:rPr lang="en-US" sz="2000" kern="0">
                          <a:latin typeface="+mn-ea"/>
                          <a:ea typeface="+mn-ea"/>
                          <a:cs typeface="宋体" panose="02010600030101010101" pitchFamily="2" charset="-122"/>
                        </a:rPr>
                        <a:t>5</a:t>
                      </a:r>
                      <a:endParaRPr lang="zh-CN" sz="2000" kern="100">
                        <a:latin typeface="+mn-ea"/>
                        <a:ea typeface="+mn-ea"/>
                        <a:cs typeface="Times New Roman" panose="02020603050405020304"/>
                      </a:endParaRPr>
                    </a:p>
                  </a:txBody>
                  <a:tcPr marL="68584" marR="68584" marT="0" marB="0" anchor="ctr">
                    <a:lnL w="12700" cap="flat" cmpd="sng" algn="ctr">
                      <a:solidFill>
                        <a:schemeClr val="tx1"/>
                      </a:solidFill>
                      <a:prstDash val="solid"/>
                      <a:round/>
                      <a:headEnd type="none" w="med" len="med"/>
                      <a:tailEnd type="none" w="med" len="med"/>
                    </a:lnL>
                  </a:tcPr>
                </a:tc>
                <a:tc>
                  <a:txBody>
                    <a:bodyPr/>
                    <a:lstStyle/>
                    <a:p>
                      <a:pPr algn="l">
                        <a:spcAft>
                          <a:spcPts val="0"/>
                        </a:spcAft>
                      </a:pPr>
                      <a:r>
                        <a:rPr lang="zh-CN" sz="2000" kern="0" dirty="0">
                          <a:latin typeface="+mn-ea"/>
                          <a:ea typeface="+mn-ea"/>
                          <a:cs typeface="宋体" panose="02010600030101010101" pitchFamily="2" charset="-122"/>
                        </a:rPr>
                        <a:t>超过</a:t>
                      </a:r>
                      <a:r>
                        <a:rPr lang="en-US" sz="2000" kern="0" dirty="0">
                          <a:latin typeface="+mn-ea"/>
                          <a:ea typeface="+mn-ea"/>
                          <a:cs typeface="宋体" panose="02010600030101010101" pitchFamily="2" charset="-122"/>
                        </a:rPr>
                        <a:t>420000</a:t>
                      </a:r>
                      <a:r>
                        <a:rPr lang="zh-CN" sz="2000" kern="0" dirty="0">
                          <a:latin typeface="+mn-ea"/>
                          <a:ea typeface="+mn-ea"/>
                          <a:cs typeface="宋体" panose="02010600030101010101" pitchFamily="2" charset="-122"/>
                        </a:rPr>
                        <a:t>元至</a:t>
                      </a:r>
                      <a:r>
                        <a:rPr lang="en-US" sz="2000" kern="0" dirty="0">
                          <a:latin typeface="+mn-ea"/>
                          <a:ea typeface="+mn-ea"/>
                          <a:cs typeface="宋体" panose="02010600030101010101" pitchFamily="2" charset="-122"/>
                        </a:rPr>
                        <a:t>660000</a:t>
                      </a:r>
                      <a:r>
                        <a:rPr lang="zh-CN" sz="2000" kern="0" dirty="0">
                          <a:latin typeface="+mn-ea"/>
                          <a:ea typeface="+mn-ea"/>
                          <a:cs typeface="宋体" panose="02010600030101010101" pitchFamily="2" charset="-122"/>
                        </a:rPr>
                        <a:t>元的部分</a:t>
                      </a:r>
                      <a:endParaRPr lang="zh-CN" sz="2000" kern="100" dirty="0">
                        <a:latin typeface="+mn-ea"/>
                        <a:ea typeface="+mn-ea"/>
                        <a:cs typeface="Times New Roman" panose="02020603050405020304"/>
                      </a:endParaRPr>
                    </a:p>
                  </a:txBody>
                  <a:tcPr marL="68584" marR="68584" marT="0" marB="0" anchor="ctr"/>
                </a:tc>
                <a:tc>
                  <a:txBody>
                    <a:bodyPr/>
                    <a:lstStyle/>
                    <a:p>
                      <a:pPr algn="r">
                        <a:spcAft>
                          <a:spcPts val="0"/>
                        </a:spcAft>
                      </a:pPr>
                      <a:r>
                        <a:rPr lang="en-US" sz="2000" kern="0">
                          <a:latin typeface="+mn-ea"/>
                          <a:ea typeface="+mn-ea"/>
                          <a:cs typeface="宋体" panose="02010600030101010101" pitchFamily="2" charset="-122"/>
                        </a:rPr>
                        <a:t>30%</a:t>
                      </a:r>
                      <a:endParaRPr lang="zh-CN" sz="2000" kern="100">
                        <a:latin typeface="+mn-ea"/>
                        <a:ea typeface="+mn-ea"/>
                        <a:cs typeface="Times New Roman" panose="02020603050405020304"/>
                      </a:endParaRPr>
                    </a:p>
                  </a:txBody>
                  <a:tcPr marL="68584" marR="68584" marT="0" marB="0" anchor="ctr"/>
                </a:tc>
                <a:tc>
                  <a:txBody>
                    <a:bodyPr/>
                    <a:lstStyle/>
                    <a:p>
                      <a:pPr algn="r">
                        <a:spcAft>
                          <a:spcPts val="0"/>
                        </a:spcAft>
                      </a:pPr>
                      <a:r>
                        <a:rPr lang="en-US" sz="2000" kern="100">
                          <a:latin typeface="+mn-ea"/>
                          <a:ea typeface="+mn-ea"/>
                          <a:cs typeface="Times New Roman" panose="02020603050405020304"/>
                        </a:rPr>
                        <a:t>52920</a:t>
                      </a:r>
                      <a:endParaRPr lang="zh-CN" sz="2000" kern="100">
                        <a:latin typeface="+mn-ea"/>
                        <a:ea typeface="+mn-ea"/>
                        <a:cs typeface="Times New Roman" panose="02020603050405020304"/>
                      </a:endParaRPr>
                    </a:p>
                  </a:txBody>
                  <a:tcPr marL="68584" marR="68584" marT="0" marB="0" anchor="ctr">
                    <a:lnR w="12700" cap="flat" cmpd="sng" algn="ctr">
                      <a:solidFill>
                        <a:schemeClr val="tx1"/>
                      </a:solidFill>
                      <a:prstDash val="solid"/>
                      <a:round/>
                      <a:headEnd type="none" w="med" len="med"/>
                      <a:tailEnd type="none" w="med" len="med"/>
                    </a:lnR>
                  </a:tcPr>
                </a:tc>
              </a:tr>
              <a:tr h="481965">
                <a:tc>
                  <a:txBody>
                    <a:bodyPr/>
                    <a:lstStyle/>
                    <a:p>
                      <a:pPr algn="ctr">
                        <a:spcAft>
                          <a:spcPts val="0"/>
                        </a:spcAft>
                      </a:pPr>
                      <a:r>
                        <a:rPr lang="en-US" sz="2000" kern="0">
                          <a:latin typeface="+mn-ea"/>
                          <a:ea typeface="+mn-ea"/>
                          <a:cs typeface="宋体" panose="02010600030101010101" pitchFamily="2" charset="-122"/>
                        </a:rPr>
                        <a:t>6</a:t>
                      </a:r>
                      <a:endParaRPr lang="zh-CN" sz="2000" kern="100">
                        <a:latin typeface="+mn-ea"/>
                        <a:ea typeface="+mn-ea"/>
                        <a:cs typeface="Times New Roman" panose="02020603050405020304"/>
                      </a:endParaRPr>
                    </a:p>
                  </a:txBody>
                  <a:tcPr marL="68584" marR="68584" marT="0" marB="0" anchor="ctr">
                    <a:lnL w="12700" cap="flat" cmpd="sng" algn="ctr">
                      <a:solidFill>
                        <a:schemeClr val="tx1"/>
                      </a:solidFill>
                      <a:prstDash val="solid"/>
                      <a:round/>
                      <a:headEnd type="none" w="med" len="med"/>
                      <a:tailEnd type="none" w="med" len="med"/>
                    </a:lnL>
                  </a:tcPr>
                </a:tc>
                <a:tc>
                  <a:txBody>
                    <a:bodyPr/>
                    <a:lstStyle/>
                    <a:p>
                      <a:pPr algn="l">
                        <a:spcAft>
                          <a:spcPts val="0"/>
                        </a:spcAft>
                      </a:pPr>
                      <a:r>
                        <a:rPr lang="zh-CN" sz="2000" kern="0">
                          <a:latin typeface="+mn-ea"/>
                          <a:ea typeface="+mn-ea"/>
                          <a:cs typeface="宋体" panose="02010600030101010101" pitchFamily="2" charset="-122"/>
                        </a:rPr>
                        <a:t>超过</a:t>
                      </a:r>
                      <a:r>
                        <a:rPr lang="en-US" sz="2000" kern="0">
                          <a:latin typeface="+mn-ea"/>
                          <a:ea typeface="+mn-ea"/>
                          <a:cs typeface="宋体" panose="02010600030101010101" pitchFamily="2" charset="-122"/>
                        </a:rPr>
                        <a:t>660000</a:t>
                      </a:r>
                      <a:r>
                        <a:rPr lang="zh-CN" sz="2000" kern="0">
                          <a:latin typeface="+mn-ea"/>
                          <a:ea typeface="+mn-ea"/>
                          <a:cs typeface="宋体" panose="02010600030101010101" pitchFamily="2" charset="-122"/>
                        </a:rPr>
                        <a:t>元至</a:t>
                      </a:r>
                      <a:r>
                        <a:rPr lang="en-US" sz="2000" kern="0">
                          <a:latin typeface="+mn-ea"/>
                          <a:ea typeface="+mn-ea"/>
                          <a:cs typeface="宋体" panose="02010600030101010101" pitchFamily="2" charset="-122"/>
                        </a:rPr>
                        <a:t>960000</a:t>
                      </a:r>
                      <a:r>
                        <a:rPr lang="zh-CN" sz="2000" kern="0">
                          <a:latin typeface="+mn-ea"/>
                          <a:ea typeface="+mn-ea"/>
                          <a:cs typeface="宋体" panose="02010600030101010101" pitchFamily="2" charset="-122"/>
                        </a:rPr>
                        <a:t>元的部分</a:t>
                      </a:r>
                      <a:endParaRPr lang="zh-CN" sz="2000" kern="100">
                        <a:latin typeface="+mn-ea"/>
                        <a:ea typeface="+mn-ea"/>
                        <a:cs typeface="Times New Roman" panose="02020603050405020304"/>
                      </a:endParaRPr>
                    </a:p>
                  </a:txBody>
                  <a:tcPr marL="68584" marR="68584" marT="0" marB="0" anchor="ctr"/>
                </a:tc>
                <a:tc>
                  <a:txBody>
                    <a:bodyPr/>
                    <a:lstStyle/>
                    <a:p>
                      <a:pPr algn="r">
                        <a:spcAft>
                          <a:spcPts val="0"/>
                        </a:spcAft>
                      </a:pPr>
                      <a:r>
                        <a:rPr lang="en-US" sz="2000" kern="0">
                          <a:latin typeface="+mn-ea"/>
                          <a:ea typeface="+mn-ea"/>
                          <a:cs typeface="宋体" panose="02010600030101010101" pitchFamily="2" charset="-122"/>
                        </a:rPr>
                        <a:t>35%</a:t>
                      </a:r>
                      <a:endParaRPr lang="zh-CN" sz="2000" kern="100">
                        <a:latin typeface="+mn-ea"/>
                        <a:ea typeface="+mn-ea"/>
                        <a:cs typeface="Times New Roman" panose="02020603050405020304"/>
                      </a:endParaRPr>
                    </a:p>
                  </a:txBody>
                  <a:tcPr marL="68584" marR="68584" marT="0" marB="0" anchor="ctr"/>
                </a:tc>
                <a:tc>
                  <a:txBody>
                    <a:bodyPr/>
                    <a:lstStyle/>
                    <a:p>
                      <a:pPr algn="r">
                        <a:spcAft>
                          <a:spcPts val="0"/>
                        </a:spcAft>
                      </a:pPr>
                      <a:r>
                        <a:rPr lang="en-US" sz="2000" kern="100">
                          <a:latin typeface="+mn-ea"/>
                          <a:ea typeface="+mn-ea"/>
                          <a:cs typeface="Times New Roman" panose="02020603050405020304"/>
                        </a:rPr>
                        <a:t>85920</a:t>
                      </a:r>
                      <a:endParaRPr lang="zh-CN" sz="2000" kern="100">
                        <a:latin typeface="+mn-ea"/>
                        <a:ea typeface="+mn-ea"/>
                        <a:cs typeface="Times New Roman" panose="02020603050405020304"/>
                      </a:endParaRPr>
                    </a:p>
                  </a:txBody>
                  <a:tcPr marL="68584" marR="68584" marT="0" marB="0" anchor="ctr">
                    <a:lnR w="12700" cap="flat" cmpd="sng" algn="ctr">
                      <a:solidFill>
                        <a:schemeClr val="tx1"/>
                      </a:solidFill>
                      <a:prstDash val="solid"/>
                      <a:round/>
                      <a:headEnd type="none" w="med" len="med"/>
                      <a:tailEnd type="none" w="med" len="med"/>
                    </a:lnR>
                  </a:tcPr>
                </a:tc>
              </a:tr>
              <a:tr h="481965">
                <a:tc>
                  <a:txBody>
                    <a:bodyPr/>
                    <a:lstStyle/>
                    <a:p>
                      <a:pPr algn="ctr">
                        <a:spcAft>
                          <a:spcPts val="0"/>
                        </a:spcAft>
                      </a:pPr>
                      <a:r>
                        <a:rPr lang="en-US" sz="2000" kern="0">
                          <a:latin typeface="+mn-ea"/>
                          <a:ea typeface="+mn-ea"/>
                          <a:cs typeface="宋体" panose="02010600030101010101" pitchFamily="2" charset="-122"/>
                        </a:rPr>
                        <a:t>7</a:t>
                      </a:r>
                      <a:endParaRPr lang="zh-CN" sz="2000" kern="100">
                        <a:latin typeface="+mn-ea"/>
                        <a:ea typeface="+mn-ea"/>
                        <a:cs typeface="Times New Roman" panose="02020603050405020304"/>
                      </a:endParaRPr>
                    </a:p>
                  </a:txBody>
                  <a:tcPr marL="68584" marR="68584"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spcAft>
                          <a:spcPts val="0"/>
                        </a:spcAft>
                      </a:pPr>
                      <a:r>
                        <a:rPr lang="zh-CN" sz="2000" kern="0" dirty="0">
                          <a:latin typeface="+mn-ea"/>
                          <a:ea typeface="+mn-ea"/>
                          <a:cs typeface="宋体" panose="02010600030101010101" pitchFamily="2" charset="-122"/>
                        </a:rPr>
                        <a:t>超过</a:t>
                      </a:r>
                      <a:r>
                        <a:rPr lang="en-US" sz="2000" kern="0" dirty="0">
                          <a:latin typeface="+mn-ea"/>
                          <a:ea typeface="+mn-ea"/>
                          <a:cs typeface="宋体" panose="02010600030101010101" pitchFamily="2" charset="-122"/>
                        </a:rPr>
                        <a:t>960000</a:t>
                      </a:r>
                      <a:r>
                        <a:rPr lang="zh-CN" sz="2000" kern="0" dirty="0">
                          <a:latin typeface="+mn-ea"/>
                          <a:ea typeface="+mn-ea"/>
                          <a:cs typeface="宋体" panose="02010600030101010101" pitchFamily="2" charset="-122"/>
                        </a:rPr>
                        <a:t>的部分</a:t>
                      </a:r>
                      <a:endParaRPr lang="zh-CN" sz="2000" kern="100" dirty="0">
                        <a:latin typeface="+mn-ea"/>
                        <a:ea typeface="+mn-ea"/>
                        <a:cs typeface="Times New Roman" panose="02020603050405020304"/>
                      </a:endParaRPr>
                    </a:p>
                  </a:txBody>
                  <a:tcPr marL="68584" marR="68584" marT="0" marB="0" anchor="ctr">
                    <a:lnB w="12700" cap="flat" cmpd="sng" algn="ctr">
                      <a:solidFill>
                        <a:schemeClr val="tx1"/>
                      </a:solidFill>
                      <a:prstDash val="solid"/>
                      <a:round/>
                      <a:headEnd type="none" w="med" len="med"/>
                      <a:tailEnd type="none" w="med" len="med"/>
                    </a:lnB>
                  </a:tcPr>
                </a:tc>
                <a:tc>
                  <a:txBody>
                    <a:bodyPr/>
                    <a:lstStyle/>
                    <a:p>
                      <a:pPr algn="r">
                        <a:spcAft>
                          <a:spcPts val="0"/>
                        </a:spcAft>
                      </a:pPr>
                      <a:r>
                        <a:rPr lang="en-US" sz="2000" kern="0" dirty="0">
                          <a:latin typeface="+mn-ea"/>
                          <a:ea typeface="+mn-ea"/>
                          <a:cs typeface="宋体" panose="02010600030101010101" pitchFamily="2" charset="-122"/>
                        </a:rPr>
                        <a:t>45%</a:t>
                      </a:r>
                      <a:endParaRPr lang="zh-CN" sz="2000" kern="100" dirty="0">
                        <a:latin typeface="+mn-ea"/>
                        <a:ea typeface="+mn-ea"/>
                        <a:cs typeface="Times New Roman" panose="02020603050405020304"/>
                      </a:endParaRPr>
                    </a:p>
                  </a:txBody>
                  <a:tcPr marL="68584" marR="68584" marT="0" marB="0" anchor="ctr">
                    <a:lnB w="12700" cap="flat" cmpd="sng" algn="ctr">
                      <a:solidFill>
                        <a:schemeClr val="tx1"/>
                      </a:solidFill>
                      <a:prstDash val="solid"/>
                      <a:round/>
                      <a:headEnd type="none" w="med" len="med"/>
                      <a:tailEnd type="none" w="med" len="med"/>
                    </a:lnB>
                  </a:tcPr>
                </a:tc>
                <a:tc>
                  <a:txBody>
                    <a:bodyPr/>
                    <a:lstStyle/>
                    <a:p>
                      <a:pPr algn="r">
                        <a:spcAft>
                          <a:spcPts val="0"/>
                        </a:spcAft>
                      </a:pPr>
                      <a:r>
                        <a:rPr lang="en-US" sz="2000" kern="100" dirty="0">
                          <a:latin typeface="+mn-ea"/>
                          <a:ea typeface="+mn-ea"/>
                          <a:cs typeface="Times New Roman" panose="02020603050405020304"/>
                        </a:rPr>
                        <a:t>181920</a:t>
                      </a:r>
                      <a:endParaRPr lang="zh-CN" sz="2000" kern="100" dirty="0">
                        <a:latin typeface="+mn-ea"/>
                        <a:ea typeface="+mn-ea"/>
                        <a:cs typeface="Times New Roman" panose="02020603050405020304"/>
                      </a:endParaRPr>
                    </a:p>
                  </a:txBody>
                  <a:tcPr marL="68584" marR="68584"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0410" y="1049655"/>
            <a:ext cx="10781665" cy="2271395"/>
          </a:xfrm>
        </p:spPr>
        <p:txBody>
          <a:bodyPr>
            <a:normAutofit fontScale="90000"/>
          </a:bodyPr>
          <a:lstStyle/>
          <a:p>
            <a:r>
              <a:rPr lang="zh-CN" altLang="en-US"/>
              <a:t>全年一次性奖金</a:t>
            </a:r>
            <a:br>
              <a:rPr lang="zh-CN" altLang="en-US"/>
            </a:br>
            <a:br>
              <a:rPr lang="zh-CN" altLang="en-US"/>
            </a:br>
            <a:r>
              <a:rPr lang="en-US" altLang="zh-CN"/>
              <a:t>1</a:t>
            </a:r>
            <a:r>
              <a:t>、当月的综合所得、一次性奖金分开申，年终汇算清缴时可选择合并计算；</a:t>
            </a:r>
            <a:br/>
            <a:r>
              <a:rPr lang="en-US" altLang="zh-CN"/>
              <a:t>2</a:t>
            </a:r>
            <a:r>
              <a:t>、与当月工资薪金合并，按照工资薪金个人所得税缴纳税款，后期不可拆分。</a:t>
            </a:r>
            <a:br>
              <a:rPr lang="zh-CN" altLang="en-US"/>
            </a:br>
            <a:br>
              <a:rPr lang="zh-CN" altLang="en-US"/>
            </a:br>
            <a:endParaRPr lang="zh-CN" altLang="en-US"/>
          </a:p>
        </p:txBody>
      </p:sp>
      <p:pic>
        <p:nvPicPr>
          <p:cNvPr id="44143" name="Picture 2"/>
          <p:cNvPicPr>
            <a:picLocks noChangeAspect="1"/>
          </p:cNvPicPr>
          <p:nvPr/>
        </p:nvPicPr>
        <p:blipFill>
          <a:blip r:embed="rId1" cstate="print"/>
          <a:stretch>
            <a:fillRect/>
          </a:stretch>
        </p:blipFill>
        <p:spPr>
          <a:xfrm>
            <a:off x="962025" y="2869248"/>
            <a:ext cx="8997950" cy="3443287"/>
          </a:xfrm>
          <a:prstGeom prst="rect">
            <a:avLst/>
          </a:prstGeom>
          <a:noFill/>
          <a:ln w="9525">
            <a:noFill/>
          </a:ln>
        </p:spPr>
      </p:pic>
    </p:spTree>
    <p:custDataLst>
      <p:tags r:id="rId2"/>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925" y="443230"/>
            <a:ext cx="10852150" cy="5507355"/>
          </a:xfrm>
        </p:spPr>
        <p:txBody>
          <a:bodyPr>
            <a:normAutofit fontScale="90000"/>
          </a:bodyPr>
          <a:lstStyle/>
          <a:p>
            <a:r>
              <a:rPr lang="zh-CN" altLang="en-US" b="0"/>
              <a:t>居民个人：</a:t>
            </a:r>
            <a:br>
              <a:rPr lang="zh-CN" altLang="en-US" b="0"/>
            </a:br>
            <a:br>
              <a:rPr lang="zh-CN" altLang="en-US" b="0"/>
            </a:br>
            <a:r>
              <a:rPr b="0"/>
              <a:t>《中华人民共和国个人所得税法定义》：第一条　在中国境内有住所，或者无住所而一个纳税年度内在中国境内居住累计满一百八十三天的个人，为居民个人。居民个人从中国境内和境外取得的所得，依照本法规定缴纳个人所得税。</a:t>
            </a:r>
            <a:br>
              <a:rPr b="0"/>
            </a:br>
            <a:br>
              <a:rPr b="0"/>
            </a:br>
            <a:br>
              <a:rPr b="0"/>
            </a:br>
            <a:r>
              <a:rPr b="0"/>
              <a:t>非居民个人：</a:t>
            </a:r>
            <a:br>
              <a:rPr b="0"/>
            </a:br>
            <a:br>
              <a:rPr b="0"/>
            </a:br>
            <a:r>
              <a:rPr b="0"/>
              <a:t>在中国境内无住所又不居住，或者无住所而一个纳税年度内在中国境内居住累计不满一百八十三天的个人，为非居民个人。非居民个人从中国境内取得的所得，依照本法规定缴纳个人所得税。</a:t>
            </a:r>
            <a:br>
              <a:rPr b="0"/>
            </a:br>
            <a:br>
              <a:rPr b="0"/>
            </a:br>
            <a:r>
              <a:rPr b="0"/>
              <a:t>（纳税年度，自公历一月一日起至十二月三十一日止。）</a:t>
            </a:r>
            <a:br>
              <a:rPr b="0"/>
            </a:br>
            <a:endParaRPr b="0"/>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925" y="443230"/>
            <a:ext cx="10852150" cy="5859780"/>
          </a:xfrm>
        </p:spPr>
        <p:txBody>
          <a:bodyPr>
            <a:normAutofit fontScale="90000"/>
          </a:bodyPr>
          <a:lstStyle/>
          <a:p>
            <a:r>
              <a:rPr lang="zh-CN" altLang="en-US" b="0"/>
              <a:t>境外所得：</a:t>
            </a:r>
            <a:br>
              <a:rPr lang="zh-CN" altLang="en-US" b="0"/>
            </a:br>
            <a:br>
              <a:rPr lang="zh-CN" altLang="en-US" b="0"/>
            </a:br>
            <a:r>
              <a:rPr lang="zh-CN" altLang="en-US" b="0"/>
              <a:t>第七条　居民个人从中国境外取得的所得，可以从其应纳税额中抵免已在境外缴纳的个人所得税税额，但抵免额不得超过该纳税人境外所得依照本法规定计算的应纳税额。</a:t>
            </a:r>
            <a:br>
              <a:rPr lang="zh-CN" altLang="en-US" b="0"/>
            </a:br>
            <a:br>
              <a:rPr lang="zh-CN" altLang="en-US" b="0"/>
            </a:br>
            <a:r>
              <a:rPr lang="zh-CN" altLang="en-US" b="0"/>
              <a:t>第十条　有下列情形之一的，纳税人应当依法办理纳税申报：</a:t>
            </a:r>
            <a:br>
              <a:rPr lang="zh-CN" altLang="en-US" b="0"/>
            </a:br>
            <a:r>
              <a:rPr lang="zh-CN" altLang="en-US" b="0"/>
              <a:t>（一）取得综合所得需要办理汇算清缴；</a:t>
            </a:r>
            <a:br>
              <a:rPr lang="zh-CN" altLang="en-US" b="0"/>
            </a:br>
            <a:r>
              <a:rPr lang="zh-CN" altLang="en-US" b="0"/>
              <a:t>（二）取得应税所得没有扣缴义务人；</a:t>
            </a:r>
            <a:br>
              <a:rPr lang="zh-CN" altLang="en-US" b="0"/>
            </a:br>
            <a:r>
              <a:rPr lang="zh-CN" altLang="en-US" b="0"/>
              <a:t>（三）取得应税所得，扣缴义务人未扣缴税款；</a:t>
            </a:r>
            <a:br>
              <a:rPr lang="zh-CN" altLang="en-US" b="0"/>
            </a:br>
            <a:r>
              <a:rPr lang="zh-CN" altLang="en-US" b="0"/>
              <a:t>（四）取得境外所得；</a:t>
            </a:r>
            <a:br>
              <a:rPr lang="zh-CN" altLang="en-US" b="0"/>
            </a:br>
            <a:r>
              <a:rPr lang="zh-CN" altLang="en-US" b="0"/>
              <a:t>（五）因移居境外注销中国户籍；</a:t>
            </a:r>
            <a:br>
              <a:rPr lang="zh-CN" altLang="en-US" b="0"/>
            </a:br>
            <a:r>
              <a:rPr lang="zh-CN" altLang="en-US" b="0"/>
              <a:t>（六）非居民个人在中国境内从两处以上取得工资、薪金所得；</a:t>
            </a:r>
            <a:br>
              <a:rPr lang="zh-CN" altLang="en-US" b="0"/>
            </a:br>
            <a:r>
              <a:rPr lang="zh-CN" altLang="en-US" b="0"/>
              <a:t>（七）国务院规定的其他情形。</a:t>
            </a:r>
            <a:br>
              <a:rPr lang="zh-CN" altLang="en-US"/>
            </a:br>
            <a:br>
              <a:rPr lang="zh-CN" altLang="en-US"/>
            </a:br>
            <a:endParaRPr lang="zh-CN" altLang="en-US"/>
          </a:p>
        </p:txBody>
      </p: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5"/>
          <p:cNvSpPr txBox="1"/>
          <p:nvPr>
            <p:custDataLst>
              <p:tags r:id="rId1"/>
            </p:custDataLst>
          </p:nvPr>
        </p:nvSpPr>
        <p:spPr>
          <a:xfrm>
            <a:off x="1006792" y="1555115"/>
            <a:ext cx="1725930" cy="736600"/>
          </a:xfrm>
          <a:prstGeom prst="rect">
            <a:avLst/>
          </a:prstGeom>
          <a:noFill/>
        </p:spPr>
        <p:txBody>
          <a:bodyPr wrap="squar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4400" b="1" spc="200">
                <a:solidFill>
                  <a:schemeClr val="accent1"/>
                </a:solidFill>
                <a:uFillTx/>
                <a:latin typeface="Arial" panose="020B0604020202020204" pitchFamily="34" charset="0"/>
                <a:ea typeface="微软雅黑" panose="020B0503020204020204" charset="-122"/>
                <a:cs typeface="Arial" panose="020B0604020202020204" pitchFamily="34" charset="0"/>
              </a:rPr>
              <a:t>2020</a:t>
            </a:r>
            <a:endParaRPr lang="en-US" altLang="zh-CN" sz="4400" b="1" spc="200">
              <a:solidFill>
                <a:schemeClr val="accent1"/>
              </a:solidFill>
              <a:uFillTx/>
              <a:latin typeface="Arial" panose="020B0604020202020204" pitchFamily="34" charset="0"/>
              <a:ea typeface="微软雅黑" panose="020B0503020204020204" charset="-122"/>
              <a:cs typeface="Arial" panose="020B0604020202020204" pitchFamily="34" charset="0"/>
            </a:endParaRPr>
          </a:p>
        </p:txBody>
      </p:sp>
      <p:sp>
        <p:nvSpPr>
          <p:cNvPr id="5" name="标题 4"/>
          <p:cNvSpPr>
            <a:spLocks noGrp="1"/>
          </p:cNvSpPr>
          <p:nvPr>
            <p:ph type="title" idx="13"/>
            <p:custDataLst>
              <p:tags r:id="rId2"/>
            </p:custDataLst>
          </p:nvPr>
        </p:nvSpPr>
        <p:spPr>
          <a:xfrm>
            <a:off x="1006792" y="2291715"/>
            <a:ext cx="4359910" cy="1172210"/>
          </a:xfrm>
        </p:spPr>
        <p:txBody>
          <a:bodyPr wrap="square">
            <a:normAutofit/>
          </a:bodyPr>
          <a:lstStyle/>
          <a:p>
            <a:r>
              <a:rPr lang="zh-CN" altLang="en-US" dirty="0">
                <a:solidFill>
                  <a:schemeClr val="tx1">
                    <a:lumMod val="85000"/>
                    <a:lumOff val="15000"/>
                  </a:schemeClr>
                </a:solidFill>
              </a:rPr>
              <a:t>谢谢观看</a:t>
            </a:r>
            <a:endParaRPr lang="zh-CN" altLang="en-US" dirty="0">
              <a:solidFill>
                <a:schemeClr val="tx1">
                  <a:lumMod val="85000"/>
                  <a:lumOff val="15000"/>
                </a:schemeClr>
              </a:solidFill>
            </a:endParaRPr>
          </a:p>
        </p:txBody>
      </p:sp>
      <p:sp>
        <p:nvSpPr>
          <p:cNvPr id="6" name="文本占位符 5"/>
          <p:cNvSpPr>
            <a:spLocks noGrp="1"/>
          </p:cNvSpPr>
          <p:nvPr>
            <p:ph type="body" idx="14"/>
            <p:custDataLst>
              <p:tags r:id="rId3"/>
            </p:custDataLst>
          </p:nvPr>
        </p:nvSpPr>
        <p:spPr>
          <a:xfrm>
            <a:off x="1014412" y="3668395"/>
            <a:ext cx="4352290" cy="370205"/>
          </a:xfrm>
        </p:spPr>
        <p:txBody>
          <a:bodyPr wrap="square">
            <a:normAutofit/>
          </a:bodyPr>
          <a:lstStyle/>
          <a:p>
            <a:r>
              <a:rPr lang="zh-CN" altLang="en-US">
                <a:solidFill>
                  <a:schemeClr val="tx1">
                    <a:lumMod val="85000"/>
                    <a:lumOff val="15000"/>
                  </a:schemeClr>
                </a:solidFill>
              </a:rPr>
              <a:t>单击此处添加副标题内容</a:t>
            </a:r>
            <a:endParaRPr lang="zh-CN" altLang="en-US">
              <a:solidFill>
                <a:schemeClr val="tx1">
                  <a:lumMod val="85000"/>
                  <a:lumOff val="15000"/>
                </a:schemeClr>
              </a:solidFill>
            </a:endParaRPr>
          </a:p>
        </p:txBody>
      </p:sp>
      <p:sp>
        <p:nvSpPr>
          <p:cNvPr id="7" name="文本占位符 6"/>
          <p:cNvSpPr>
            <a:spLocks noGrp="1"/>
          </p:cNvSpPr>
          <p:nvPr>
            <p:ph type="body" sz="quarter" idx="15"/>
            <p:custDataLst>
              <p:tags r:id="rId4"/>
            </p:custDataLst>
          </p:nvPr>
        </p:nvSpPr>
        <p:spPr>
          <a:xfrm>
            <a:off x="1014412" y="4893945"/>
            <a:ext cx="2011680" cy="408940"/>
          </a:xfrm>
        </p:spPr>
        <p:txBody>
          <a:bodyPr wrap="square">
            <a:normAutofit/>
          </a:bodyPr>
          <a:lstStyle/>
          <a:p>
            <a:r>
              <a:rPr lang="en-US" altLang="zh-CN">
                <a:solidFill>
                  <a:schemeClr val="tx1">
                    <a:lumMod val="65000"/>
                    <a:lumOff val="35000"/>
                  </a:schemeClr>
                </a:solidFill>
              </a:rPr>
              <a:t>2020/01/01</a:t>
            </a:r>
            <a:endParaRPr lang="en-US" altLang="zh-CN">
              <a:solidFill>
                <a:schemeClr val="tx1">
                  <a:lumMod val="65000"/>
                  <a:lumOff val="35000"/>
                </a:schemeClr>
              </a:solidFill>
            </a:endParaRPr>
          </a:p>
        </p:txBody>
      </p:sp>
      <p:sp>
        <p:nvSpPr>
          <p:cNvPr id="9" name="文本占位符 8"/>
          <p:cNvSpPr>
            <a:spLocks noGrp="1"/>
          </p:cNvSpPr>
          <p:nvPr>
            <p:ph type="body" sz="quarter" idx="16"/>
            <p:custDataLst>
              <p:tags r:id="rId5"/>
            </p:custDataLst>
          </p:nvPr>
        </p:nvSpPr>
        <p:spPr>
          <a:xfrm>
            <a:off x="1014412" y="4418965"/>
            <a:ext cx="2011680" cy="408940"/>
          </a:xfrm>
        </p:spPr>
        <p:txBody>
          <a:bodyPr wrap="square">
            <a:normAutofit/>
          </a:bodyPr>
          <a:lstStyle/>
          <a:p>
            <a:r>
              <a:rPr lang="zh-CN" altLang="en-US" dirty="0">
                <a:solidFill>
                  <a:schemeClr val="tx1">
                    <a:lumMod val="65000"/>
                    <a:lumOff val="35000"/>
                  </a:schemeClr>
                </a:solidFill>
              </a:rPr>
              <a:t>汇报人姓名</a:t>
            </a:r>
            <a:endParaRPr lang="zh-CN" altLang="en-US" dirty="0">
              <a:solidFill>
                <a:schemeClr val="tx1">
                  <a:lumMod val="65000"/>
                  <a:lumOff val="35000"/>
                </a:schemeClr>
              </a:solidFill>
            </a:endParaRPr>
          </a:p>
        </p:txBody>
      </p:sp>
    </p:spTree>
    <p:custDataLst>
      <p:tags r:id="rId6"/>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矩形 31"/>
          <p:cNvSpPr>
            <a:spLocks noChangeArrowheads="1"/>
          </p:cNvSpPr>
          <p:nvPr/>
        </p:nvSpPr>
        <p:spPr bwMode="auto">
          <a:xfrm>
            <a:off x="657225" y="423863"/>
            <a:ext cx="2216150" cy="584200"/>
          </a:xfrm>
          <a:prstGeom prst="rect">
            <a:avLst/>
          </a:prstGeom>
          <a:solidFill>
            <a:schemeClr val="accent1"/>
          </a:solidFill>
          <a:ln w="9525">
            <a:noFill/>
            <a:miter lim="800000"/>
          </a:ln>
        </p:spPr>
        <p:txBody>
          <a:bodyPr wrap="none">
            <a:spAutoFit/>
          </a:bodyPr>
          <a:lstStyle/>
          <a:p>
            <a:pPr algn="ctr" eaLnBrk="1" hangingPunct="1"/>
            <a:r>
              <a:rPr lang="zh-CN" altLang="en-US" sz="3200">
                <a:solidFill>
                  <a:schemeClr val="bg1"/>
                </a:solidFill>
                <a:latin typeface="宋体" panose="02010600030101010101" pitchFamily="2" charset="-122"/>
                <a:ea typeface="宋体" panose="02010600030101010101" pitchFamily="2" charset="-122"/>
                <a:sym typeface="字魂105号-简雅黑" pitchFamily="2" charset="-122"/>
              </a:rPr>
              <a:t>（一）注册</a:t>
            </a:r>
            <a:endParaRPr lang="zh-CN" altLang="en-US" sz="3200">
              <a:solidFill>
                <a:schemeClr val="bg1"/>
              </a:solidFill>
              <a:latin typeface="宋体" panose="02010600030101010101" pitchFamily="2" charset="-122"/>
              <a:ea typeface="宋体" panose="02010600030101010101" pitchFamily="2" charset="-122"/>
              <a:sym typeface="字魂105号-简雅黑" pitchFamily="2" charset="-122"/>
            </a:endParaRPr>
          </a:p>
        </p:txBody>
      </p:sp>
      <p:sp>
        <p:nvSpPr>
          <p:cNvPr id="32771" name="文本框 99"/>
          <p:cNvSpPr>
            <a:spLocks noChangeArrowheads="1"/>
          </p:cNvSpPr>
          <p:nvPr/>
        </p:nvSpPr>
        <p:spPr bwMode="auto">
          <a:xfrm>
            <a:off x="1131888" y="1492250"/>
            <a:ext cx="1970087" cy="369888"/>
          </a:xfrm>
          <a:prstGeom prst="rect">
            <a:avLst/>
          </a:prstGeom>
          <a:noFill/>
          <a:ln w="9525">
            <a:noFill/>
            <a:miter lim="800000"/>
          </a:ln>
        </p:spPr>
        <p:txBody>
          <a:bodyPr>
            <a:spAutoFit/>
          </a:bodyPr>
          <a:lstStyle/>
          <a:p>
            <a:pPr eaLnBrk="1" hangingPunct="1"/>
            <a:r>
              <a:rPr lang="zh-CN" altLang="en-US" b="1">
                <a:solidFill>
                  <a:srgbClr val="000000"/>
                </a:solidFill>
                <a:sym typeface="微软雅黑" panose="020B0503020204020204" charset="-122"/>
              </a:rPr>
              <a:t>实名注册（图一）</a:t>
            </a:r>
            <a:endParaRPr lang="zh-CN" altLang="en-US" b="1">
              <a:solidFill>
                <a:srgbClr val="000000"/>
              </a:solidFill>
              <a:sym typeface="微软雅黑" panose="020B0503020204020204" charset="-122"/>
            </a:endParaRPr>
          </a:p>
        </p:txBody>
      </p:sp>
      <p:sp>
        <p:nvSpPr>
          <p:cNvPr id="32772" name="文本框 1"/>
          <p:cNvSpPr>
            <a:spLocks noChangeArrowheads="1"/>
          </p:cNvSpPr>
          <p:nvPr/>
        </p:nvSpPr>
        <p:spPr bwMode="auto">
          <a:xfrm>
            <a:off x="3425825" y="1260475"/>
            <a:ext cx="2752725" cy="368300"/>
          </a:xfrm>
          <a:prstGeom prst="rect">
            <a:avLst/>
          </a:prstGeom>
          <a:noFill/>
          <a:ln w="9525">
            <a:noFill/>
            <a:miter lim="800000"/>
          </a:ln>
        </p:spPr>
        <p:txBody>
          <a:bodyPr>
            <a:spAutoFit/>
          </a:bodyPr>
          <a:lstStyle/>
          <a:p>
            <a:pPr eaLnBrk="1" hangingPunct="1"/>
            <a:r>
              <a:rPr lang="zh-CN" altLang="en-US" b="1">
                <a:solidFill>
                  <a:srgbClr val="000000"/>
                </a:solidFill>
                <a:sym typeface="微软雅黑" panose="020B0503020204020204" charset="-122"/>
              </a:rPr>
              <a:t>大厅注册码注册（图二）</a:t>
            </a:r>
            <a:endParaRPr lang="zh-CN" altLang="en-US" b="1">
              <a:solidFill>
                <a:srgbClr val="000000"/>
              </a:solidFill>
              <a:sym typeface="微软雅黑" panose="020B0503020204020204" charset="-122"/>
            </a:endParaRPr>
          </a:p>
        </p:txBody>
      </p:sp>
      <p:sp>
        <p:nvSpPr>
          <p:cNvPr id="32773" name="文本框 2"/>
          <p:cNvSpPr>
            <a:spLocks noChangeArrowheads="1"/>
          </p:cNvSpPr>
          <p:nvPr/>
        </p:nvSpPr>
        <p:spPr bwMode="auto">
          <a:xfrm>
            <a:off x="3327400" y="1736725"/>
            <a:ext cx="2887663" cy="368300"/>
          </a:xfrm>
          <a:prstGeom prst="rect">
            <a:avLst/>
          </a:prstGeom>
          <a:noFill/>
          <a:ln w="9525">
            <a:noFill/>
            <a:miter lim="800000"/>
          </a:ln>
        </p:spPr>
        <p:txBody>
          <a:bodyPr>
            <a:spAutoFit/>
          </a:bodyPr>
          <a:lstStyle/>
          <a:p>
            <a:pPr eaLnBrk="1" hangingPunct="1"/>
            <a:r>
              <a:rPr lang="zh-CN" altLang="en-US" b="1">
                <a:solidFill>
                  <a:srgbClr val="000000"/>
                </a:solidFill>
                <a:sym typeface="微软雅黑" panose="020B0503020204020204" charset="-122"/>
              </a:rPr>
              <a:t>人脸识别认证注册（图三）</a:t>
            </a:r>
            <a:endParaRPr lang="zh-CN" altLang="en-US" b="1">
              <a:solidFill>
                <a:srgbClr val="000000"/>
              </a:solidFill>
              <a:sym typeface="微软雅黑" panose="020B0503020204020204" charset="-122"/>
            </a:endParaRPr>
          </a:p>
        </p:txBody>
      </p:sp>
      <p:sp>
        <p:nvSpPr>
          <p:cNvPr id="32774" name="左大括号 9"/>
          <p:cNvSpPr/>
          <p:nvPr/>
        </p:nvSpPr>
        <p:spPr bwMode="auto">
          <a:xfrm>
            <a:off x="3127375" y="1328738"/>
            <a:ext cx="174625" cy="658812"/>
          </a:xfrm>
          <a:prstGeom prst="leftBrace">
            <a:avLst>
              <a:gd name="adj1" fmla="val 7755"/>
              <a:gd name="adj2" fmla="val 50000"/>
            </a:avLst>
          </a:prstGeom>
          <a:noFill/>
          <a:ln w="6350">
            <a:solidFill>
              <a:schemeClr val="accent1"/>
            </a:solidFill>
            <a:round/>
          </a:ln>
        </p:spPr>
        <p:txBody>
          <a:bodyPr anchor="ctr"/>
          <a:lstStyle/>
          <a:p>
            <a:pPr algn="ctr" eaLnBrk="1" hangingPunct="1"/>
            <a:endParaRPr lang="zh-CN" altLang="zh-CN">
              <a:sym typeface="微软雅黑" panose="020B0503020204020204" charset="-122"/>
            </a:endParaRPr>
          </a:p>
        </p:txBody>
      </p:sp>
      <p:grpSp>
        <p:nvGrpSpPr>
          <p:cNvPr id="2" name="组合 5"/>
          <p:cNvGrpSpPr/>
          <p:nvPr/>
        </p:nvGrpSpPr>
        <p:grpSpPr bwMode="auto">
          <a:xfrm>
            <a:off x="5233988" y="2363788"/>
            <a:ext cx="2498725" cy="4213225"/>
            <a:chOff x="5299075" y="2363267"/>
            <a:chExt cx="2499230" cy="4214381"/>
          </a:xfrm>
        </p:grpSpPr>
        <p:pic>
          <p:nvPicPr>
            <p:cNvPr id="32783" name="图片 4"/>
            <p:cNvPicPr>
              <a:picLocks noChangeAspect="1" noChangeArrowheads="1"/>
            </p:cNvPicPr>
            <p:nvPr/>
          </p:nvPicPr>
          <p:blipFill>
            <a:blip r:embed="rId1" cstate="print"/>
            <a:srcRect/>
            <a:stretch>
              <a:fillRect/>
            </a:stretch>
          </p:blipFill>
          <p:spPr bwMode="auto">
            <a:xfrm>
              <a:off x="5404684" y="2363267"/>
              <a:ext cx="2393621" cy="4059433"/>
            </a:xfrm>
            <a:prstGeom prst="rect">
              <a:avLst/>
            </a:prstGeom>
            <a:noFill/>
            <a:ln w="9525">
              <a:noFill/>
              <a:miter lim="800000"/>
              <a:headEnd/>
              <a:tailEnd/>
            </a:ln>
          </p:spPr>
        </p:pic>
        <p:grpSp>
          <p:nvGrpSpPr>
            <p:cNvPr id="3" name="组合 21"/>
            <p:cNvGrpSpPr/>
            <p:nvPr/>
          </p:nvGrpSpPr>
          <p:grpSpPr bwMode="auto">
            <a:xfrm>
              <a:off x="5299075" y="5983968"/>
              <a:ext cx="736937" cy="593680"/>
              <a:chOff x="0" y="0"/>
              <a:chExt cx="736979" cy="593677"/>
            </a:xfrm>
          </p:grpSpPr>
          <p:sp>
            <p:nvSpPr>
              <p:cNvPr id="32785" name="椭圆 22"/>
              <p:cNvSpPr>
                <a:spLocks noChangeArrowheads="1"/>
              </p:cNvSpPr>
              <p:nvPr/>
            </p:nvSpPr>
            <p:spPr bwMode="auto">
              <a:xfrm>
                <a:off x="0" y="0"/>
                <a:ext cx="641445" cy="593677"/>
              </a:xfrm>
              <a:prstGeom prst="ellipse">
                <a:avLst/>
              </a:prstGeom>
              <a:solidFill>
                <a:srgbClr val="92D050"/>
              </a:solidFill>
              <a:ln w="12700">
                <a:solidFill>
                  <a:srgbClr val="506AA3"/>
                </a:solidFill>
                <a:round/>
              </a:ln>
            </p:spPr>
            <p:txBody>
              <a:bodyPr anchor="ctr"/>
              <a:lstStyle/>
              <a:p>
                <a:pPr algn="ctr" eaLnBrk="1" hangingPunct="1"/>
                <a:endParaRPr lang="zh-CN" altLang="zh-CN">
                  <a:solidFill>
                    <a:srgbClr val="FFFFFF"/>
                  </a:solidFill>
                  <a:sym typeface="微软雅黑" panose="020B0503020204020204" charset="-122"/>
                </a:endParaRPr>
              </a:p>
            </p:txBody>
          </p:sp>
          <p:sp>
            <p:nvSpPr>
              <p:cNvPr id="32786" name="文本框 23"/>
              <p:cNvSpPr>
                <a:spLocks noChangeArrowheads="1"/>
              </p:cNvSpPr>
              <p:nvPr/>
            </p:nvSpPr>
            <p:spPr bwMode="auto">
              <a:xfrm>
                <a:off x="0" y="112172"/>
                <a:ext cx="736979" cy="369332"/>
              </a:xfrm>
              <a:prstGeom prst="rect">
                <a:avLst/>
              </a:prstGeom>
              <a:noFill/>
              <a:ln w="9525">
                <a:noFill/>
                <a:miter lim="800000"/>
              </a:ln>
            </p:spPr>
            <p:txBody>
              <a:bodyPr>
                <a:spAutoFit/>
              </a:bodyPr>
              <a:lstStyle/>
              <a:p>
                <a:pPr eaLnBrk="1" hangingPunct="1"/>
                <a:r>
                  <a:rPr lang="zh-CN" altLang="en-US">
                    <a:solidFill>
                      <a:srgbClr val="000000"/>
                    </a:solidFill>
                    <a:sym typeface="微软雅黑" panose="020B0503020204020204" charset="-122"/>
                  </a:rPr>
                  <a:t>图二 </a:t>
                </a:r>
                <a:endParaRPr lang="zh-CN" altLang="en-US">
                  <a:solidFill>
                    <a:srgbClr val="000000"/>
                  </a:solidFill>
                  <a:sym typeface="微软雅黑" panose="020B0503020204020204" charset="-122"/>
                </a:endParaRPr>
              </a:p>
            </p:txBody>
          </p:sp>
        </p:grpSp>
      </p:grpSp>
      <p:grpSp>
        <p:nvGrpSpPr>
          <p:cNvPr id="4" name="组合 8"/>
          <p:cNvGrpSpPr/>
          <p:nvPr/>
        </p:nvGrpSpPr>
        <p:grpSpPr bwMode="auto">
          <a:xfrm>
            <a:off x="7988300" y="2359025"/>
            <a:ext cx="2566988" cy="4225925"/>
            <a:chOff x="7988300" y="2358499"/>
            <a:chExt cx="2566987" cy="4227086"/>
          </a:xfrm>
        </p:grpSpPr>
        <p:pic>
          <p:nvPicPr>
            <p:cNvPr id="32779" name="图片 7"/>
            <p:cNvPicPr>
              <a:picLocks noChangeAspect="1" noChangeArrowheads="1"/>
            </p:cNvPicPr>
            <p:nvPr/>
          </p:nvPicPr>
          <p:blipFill>
            <a:blip r:embed="rId2" cstate="print"/>
            <a:srcRect/>
            <a:stretch>
              <a:fillRect/>
            </a:stretch>
          </p:blipFill>
          <p:spPr bwMode="auto">
            <a:xfrm>
              <a:off x="8056887" y="2358499"/>
              <a:ext cx="2498400" cy="4059433"/>
            </a:xfrm>
            <a:prstGeom prst="rect">
              <a:avLst/>
            </a:prstGeom>
            <a:noFill/>
            <a:ln w="9525">
              <a:noFill/>
              <a:miter lim="800000"/>
              <a:headEnd/>
              <a:tailEnd/>
            </a:ln>
          </p:spPr>
        </p:pic>
        <p:grpSp>
          <p:nvGrpSpPr>
            <p:cNvPr id="5" name="组合 24"/>
            <p:cNvGrpSpPr/>
            <p:nvPr/>
          </p:nvGrpSpPr>
          <p:grpSpPr bwMode="auto">
            <a:xfrm>
              <a:off x="7988300" y="5991680"/>
              <a:ext cx="737235" cy="593905"/>
              <a:chOff x="0" y="0"/>
              <a:chExt cx="736979" cy="593677"/>
            </a:xfrm>
          </p:grpSpPr>
          <p:sp>
            <p:nvSpPr>
              <p:cNvPr id="32781" name="椭圆 25"/>
              <p:cNvSpPr>
                <a:spLocks noChangeArrowheads="1"/>
              </p:cNvSpPr>
              <p:nvPr/>
            </p:nvSpPr>
            <p:spPr bwMode="auto">
              <a:xfrm>
                <a:off x="0" y="0"/>
                <a:ext cx="641445" cy="593677"/>
              </a:xfrm>
              <a:prstGeom prst="ellipse">
                <a:avLst/>
              </a:prstGeom>
              <a:solidFill>
                <a:srgbClr val="92D050"/>
              </a:solidFill>
              <a:ln w="12700">
                <a:solidFill>
                  <a:srgbClr val="506AA3"/>
                </a:solidFill>
                <a:round/>
              </a:ln>
            </p:spPr>
            <p:txBody>
              <a:bodyPr anchor="ctr"/>
              <a:lstStyle/>
              <a:p>
                <a:pPr algn="ctr" eaLnBrk="1" hangingPunct="1"/>
                <a:endParaRPr lang="zh-CN" altLang="zh-CN">
                  <a:solidFill>
                    <a:srgbClr val="FFFFFF"/>
                  </a:solidFill>
                  <a:sym typeface="微软雅黑" panose="020B0503020204020204" charset="-122"/>
                </a:endParaRPr>
              </a:p>
            </p:txBody>
          </p:sp>
          <p:sp>
            <p:nvSpPr>
              <p:cNvPr id="32782" name="文本框 26"/>
              <p:cNvSpPr>
                <a:spLocks noChangeArrowheads="1"/>
              </p:cNvSpPr>
              <p:nvPr/>
            </p:nvSpPr>
            <p:spPr bwMode="auto">
              <a:xfrm>
                <a:off x="0" y="112172"/>
                <a:ext cx="736979" cy="369332"/>
              </a:xfrm>
              <a:prstGeom prst="rect">
                <a:avLst/>
              </a:prstGeom>
              <a:noFill/>
              <a:ln w="9525">
                <a:noFill/>
                <a:miter lim="800000"/>
              </a:ln>
            </p:spPr>
            <p:txBody>
              <a:bodyPr>
                <a:spAutoFit/>
              </a:bodyPr>
              <a:lstStyle/>
              <a:p>
                <a:pPr eaLnBrk="1" hangingPunct="1"/>
                <a:r>
                  <a:rPr lang="zh-CN" altLang="en-US">
                    <a:solidFill>
                      <a:srgbClr val="000000"/>
                    </a:solidFill>
                    <a:sym typeface="微软雅黑" panose="020B0503020204020204" charset="-122"/>
                  </a:rPr>
                  <a:t>图三 </a:t>
                </a:r>
                <a:endParaRPr lang="zh-CN" altLang="en-US">
                  <a:solidFill>
                    <a:srgbClr val="000000"/>
                  </a:solidFill>
                  <a:sym typeface="微软雅黑" panose="020B0503020204020204" charset="-122"/>
                </a:endParaRPr>
              </a:p>
            </p:txBody>
          </p:sp>
        </p:grpSp>
      </p:grpSp>
      <p:pic>
        <p:nvPicPr>
          <p:cNvPr id="32777" name="图片 1"/>
          <p:cNvPicPr>
            <a:picLocks noChangeAspect="1" noChangeArrowheads="1"/>
          </p:cNvPicPr>
          <p:nvPr/>
        </p:nvPicPr>
        <p:blipFill>
          <a:blip r:embed="rId3" cstate="print"/>
          <a:srcRect/>
          <a:stretch>
            <a:fillRect/>
          </a:stretch>
        </p:blipFill>
        <p:spPr bwMode="auto">
          <a:xfrm>
            <a:off x="1636713" y="2362200"/>
            <a:ext cx="2582862" cy="4257675"/>
          </a:xfrm>
          <a:prstGeom prst="rect">
            <a:avLst/>
          </a:prstGeom>
          <a:noFill/>
          <a:ln w="9525">
            <a:noFill/>
            <a:miter lim="800000"/>
            <a:headEnd/>
            <a:tailEnd/>
          </a:ln>
        </p:spPr>
      </p:pic>
      <p:sp>
        <p:nvSpPr>
          <p:cNvPr id="32778" name="箭头: 右 46"/>
          <p:cNvSpPr>
            <a:spLocks noChangeArrowheads="1"/>
          </p:cNvSpPr>
          <p:nvPr/>
        </p:nvSpPr>
        <p:spPr bwMode="auto">
          <a:xfrm>
            <a:off x="4481513" y="3997325"/>
            <a:ext cx="641350" cy="158750"/>
          </a:xfrm>
          <a:prstGeom prst="rightArrow">
            <a:avLst>
              <a:gd name="adj1" fmla="val 50000"/>
              <a:gd name="adj2" fmla="val 33367"/>
            </a:avLst>
          </a:prstGeom>
          <a:solidFill>
            <a:schemeClr val="accent1"/>
          </a:solidFill>
          <a:ln w="9525">
            <a:solidFill>
              <a:srgbClr val="8EB4E3"/>
            </a:solidFill>
            <a:miter lim="800000"/>
          </a:ln>
        </p:spPr>
        <p:txBody>
          <a:bodyPr/>
          <a:lstStyle/>
          <a:p>
            <a:pPr eaLnBrk="1" hangingPunct="1"/>
            <a:endParaRPr lang="zh-CN" altLang="en-US">
              <a:sym typeface="微软雅黑" panose="020B0503020204020204" charset="-122"/>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图片 3"/>
          <p:cNvPicPr>
            <a:picLocks noChangeAspect="1" noChangeArrowheads="1"/>
          </p:cNvPicPr>
          <p:nvPr/>
        </p:nvPicPr>
        <p:blipFill>
          <a:blip r:embed="rId1" cstate="print"/>
          <a:srcRect/>
          <a:stretch>
            <a:fillRect/>
          </a:stretch>
        </p:blipFill>
        <p:spPr bwMode="auto">
          <a:xfrm>
            <a:off x="1952625" y="2216150"/>
            <a:ext cx="2459038" cy="4257675"/>
          </a:xfrm>
          <a:prstGeom prst="rect">
            <a:avLst/>
          </a:prstGeom>
          <a:noFill/>
          <a:ln w="9525">
            <a:noFill/>
            <a:miter lim="800000"/>
            <a:headEnd/>
            <a:tailEnd/>
          </a:ln>
        </p:spPr>
      </p:pic>
      <p:pic>
        <p:nvPicPr>
          <p:cNvPr id="33795" name="图片 448"/>
          <p:cNvPicPr>
            <a:picLocks noChangeAspect="1" noChangeArrowheads="1"/>
          </p:cNvPicPr>
          <p:nvPr/>
        </p:nvPicPr>
        <p:blipFill>
          <a:blip r:embed="rId2" cstate="print"/>
          <a:srcRect/>
          <a:stretch>
            <a:fillRect/>
          </a:stretch>
        </p:blipFill>
        <p:spPr bwMode="auto">
          <a:xfrm>
            <a:off x="7961313" y="2230438"/>
            <a:ext cx="2168525" cy="4108450"/>
          </a:xfrm>
          <a:prstGeom prst="rect">
            <a:avLst/>
          </a:prstGeom>
          <a:noFill/>
          <a:ln w="9525">
            <a:noFill/>
            <a:miter lim="800000"/>
            <a:headEnd/>
            <a:tailEnd/>
          </a:ln>
        </p:spPr>
      </p:pic>
      <p:pic>
        <p:nvPicPr>
          <p:cNvPr id="33796" name="图片 430"/>
          <p:cNvPicPr>
            <a:picLocks noChangeAspect="1" noChangeArrowheads="1"/>
          </p:cNvPicPr>
          <p:nvPr/>
        </p:nvPicPr>
        <p:blipFill>
          <a:blip r:embed="rId3" cstate="print"/>
          <a:srcRect/>
          <a:stretch>
            <a:fillRect/>
          </a:stretch>
        </p:blipFill>
        <p:spPr bwMode="auto">
          <a:xfrm>
            <a:off x="5102225" y="2244725"/>
            <a:ext cx="2352675" cy="4194175"/>
          </a:xfrm>
          <a:prstGeom prst="rect">
            <a:avLst/>
          </a:prstGeom>
          <a:noFill/>
          <a:ln w="9525">
            <a:noFill/>
            <a:miter lim="800000"/>
            <a:headEnd/>
            <a:tailEnd/>
          </a:ln>
        </p:spPr>
      </p:pic>
      <p:sp>
        <p:nvSpPr>
          <p:cNvPr id="33797" name="矩形 31"/>
          <p:cNvSpPr>
            <a:spLocks noChangeArrowheads="1"/>
          </p:cNvSpPr>
          <p:nvPr/>
        </p:nvSpPr>
        <p:spPr bwMode="auto">
          <a:xfrm>
            <a:off x="827088" y="404813"/>
            <a:ext cx="2214562" cy="584200"/>
          </a:xfrm>
          <a:prstGeom prst="rect">
            <a:avLst/>
          </a:prstGeom>
          <a:solidFill>
            <a:schemeClr val="accent1"/>
          </a:solidFill>
          <a:ln w="9525">
            <a:noFill/>
            <a:miter lim="800000"/>
          </a:ln>
        </p:spPr>
        <p:txBody>
          <a:bodyPr wrap="none">
            <a:spAutoFit/>
          </a:bodyPr>
          <a:lstStyle/>
          <a:p>
            <a:pPr algn="ctr" eaLnBrk="1" hangingPunct="1"/>
            <a:r>
              <a:rPr lang="zh-CN" altLang="en-US" sz="3200">
                <a:solidFill>
                  <a:schemeClr val="bg1"/>
                </a:solidFill>
                <a:latin typeface="宋体" panose="02010600030101010101" pitchFamily="2" charset="-122"/>
                <a:ea typeface="宋体" panose="02010600030101010101" pitchFamily="2" charset="-122"/>
                <a:sym typeface="字魂105号-简雅黑" pitchFamily="2" charset="-122"/>
              </a:rPr>
              <a:t>（二）登录</a:t>
            </a:r>
            <a:endParaRPr lang="zh-CN" altLang="en-US" sz="3200">
              <a:solidFill>
                <a:schemeClr val="bg1"/>
              </a:solidFill>
              <a:latin typeface="宋体" panose="02010600030101010101" pitchFamily="2" charset="-122"/>
              <a:ea typeface="宋体" panose="02010600030101010101" pitchFamily="2" charset="-122"/>
              <a:sym typeface="字魂105号-简雅黑" pitchFamily="2" charset="-122"/>
            </a:endParaRPr>
          </a:p>
        </p:txBody>
      </p:sp>
      <p:grpSp>
        <p:nvGrpSpPr>
          <p:cNvPr id="2" name="组合 18"/>
          <p:cNvGrpSpPr/>
          <p:nvPr/>
        </p:nvGrpSpPr>
        <p:grpSpPr bwMode="auto">
          <a:xfrm>
            <a:off x="2032000" y="5861050"/>
            <a:ext cx="736600" cy="593725"/>
            <a:chOff x="0" y="0"/>
            <a:chExt cx="736979" cy="593677"/>
          </a:xfrm>
        </p:grpSpPr>
        <p:sp>
          <p:nvSpPr>
            <p:cNvPr id="33810" name="椭圆 16"/>
            <p:cNvSpPr>
              <a:spLocks noChangeArrowheads="1"/>
            </p:cNvSpPr>
            <p:nvPr/>
          </p:nvSpPr>
          <p:spPr bwMode="auto">
            <a:xfrm>
              <a:off x="0" y="0"/>
              <a:ext cx="641445" cy="593677"/>
            </a:xfrm>
            <a:prstGeom prst="ellipse">
              <a:avLst/>
            </a:prstGeom>
            <a:solidFill>
              <a:srgbClr val="92D050"/>
            </a:solidFill>
            <a:ln w="12700">
              <a:solidFill>
                <a:srgbClr val="506AA3"/>
              </a:solidFill>
              <a:round/>
            </a:ln>
          </p:spPr>
          <p:txBody>
            <a:bodyPr anchor="ctr"/>
            <a:lstStyle/>
            <a:p>
              <a:pPr algn="ctr" eaLnBrk="1" hangingPunct="1"/>
              <a:endParaRPr lang="zh-CN" altLang="zh-CN">
                <a:solidFill>
                  <a:srgbClr val="FFFFFF"/>
                </a:solidFill>
                <a:sym typeface="微软雅黑" panose="020B0503020204020204" charset="-122"/>
              </a:endParaRPr>
            </a:p>
          </p:txBody>
        </p:sp>
        <p:sp>
          <p:nvSpPr>
            <p:cNvPr id="33811" name="文本框 17"/>
            <p:cNvSpPr>
              <a:spLocks noChangeArrowheads="1"/>
            </p:cNvSpPr>
            <p:nvPr/>
          </p:nvSpPr>
          <p:spPr bwMode="auto">
            <a:xfrm>
              <a:off x="0" y="112172"/>
              <a:ext cx="736979" cy="369332"/>
            </a:xfrm>
            <a:prstGeom prst="rect">
              <a:avLst/>
            </a:prstGeom>
            <a:noFill/>
            <a:ln w="9525">
              <a:noFill/>
              <a:miter lim="800000"/>
            </a:ln>
          </p:spPr>
          <p:txBody>
            <a:bodyPr>
              <a:spAutoFit/>
            </a:bodyPr>
            <a:lstStyle/>
            <a:p>
              <a:pPr eaLnBrk="1" hangingPunct="1"/>
              <a:r>
                <a:rPr lang="zh-CN" altLang="en-US">
                  <a:solidFill>
                    <a:srgbClr val="000000"/>
                  </a:solidFill>
                  <a:sym typeface="微软雅黑" panose="020B0503020204020204" charset="-122"/>
                </a:rPr>
                <a:t>图一</a:t>
              </a:r>
              <a:endParaRPr lang="zh-CN" altLang="en-US">
                <a:solidFill>
                  <a:srgbClr val="000000"/>
                </a:solidFill>
                <a:sym typeface="微软雅黑" panose="020B0503020204020204" charset="-122"/>
              </a:endParaRPr>
            </a:p>
          </p:txBody>
        </p:sp>
      </p:grpSp>
      <p:grpSp>
        <p:nvGrpSpPr>
          <p:cNvPr id="3" name="组合 21"/>
          <p:cNvGrpSpPr/>
          <p:nvPr/>
        </p:nvGrpSpPr>
        <p:grpSpPr bwMode="auto">
          <a:xfrm>
            <a:off x="5027613" y="5972175"/>
            <a:ext cx="738187" cy="593725"/>
            <a:chOff x="0" y="0"/>
            <a:chExt cx="736979" cy="593677"/>
          </a:xfrm>
        </p:grpSpPr>
        <p:sp>
          <p:nvSpPr>
            <p:cNvPr id="33808" name="椭圆 22"/>
            <p:cNvSpPr>
              <a:spLocks noChangeArrowheads="1"/>
            </p:cNvSpPr>
            <p:nvPr/>
          </p:nvSpPr>
          <p:spPr bwMode="auto">
            <a:xfrm>
              <a:off x="0" y="0"/>
              <a:ext cx="641445" cy="593677"/>
            </a:xfrm>
            <a:prstGeom prst="ellipse">
              <a:avLst/>
            </a:prstGeom>
            <a:solidFill>
              <a:srgbClr val="92D050"/>
            </a:solidFill>
            <a:ln w="12700">
              <a:solidFill>
                <a:srgbClr val="506AA3"/>
              </a:solidFill>
              <a:round/>
            </a:ln>
          </p:spPr>
          <p:txBody>
            <a:bodyPr anchor="ctr"/>
            <a:lstStyle/>
            <a:p>
              <a:pPr algn="ctr" eaLnBrk="1" hangingPunct="1"/>
              <a:endParaRPr lang="zh-CN" altLang="zh-CN">
                <a:solidFill>
                  <a:srgbClr val="FFFFFF"/>
                </a:solidFill>
                <a:sym typeface="微软雅黑" panose="020B0503020204020204" charset="-122"/>
              </a:endParaRPr>
            </a:p>
          </p:txBody>
        </p:sp>
        <p:sp>
          <p:nvSpPr>
            <p:cNvPr id="33809" name="文本框 23"/>
            <p:cNvSpPr>
              <a:spLocks noChangeArrowheads="1"/>
            </p:cNvSpPr>
            <p:nvPr/>
          </p:nvSpPr>
          <p:spPr bwMode="auto">
            <a:xfrm>
              <a:off x="0" y="112172"/>
              <a:ext cx="736979" cy="369332"/>
            </a:xfrm>
            <a:prstGeom prst="rect">
              <a:avLst/>
            </a:prstGeom>
            <a:noFill/>
            <a:ln w="9525">
              <a:noFill/>
              <a:miter lim="800000"/>
            </a:ln>
          </p:spPr>
          <p:txBody>
            <a:bodyPr>
              <a:spAutoFit/>
            </a:bodyPr>
            <a:lstStyle/>
            <a:p>
              <a:pPr eaLnBrk="1" hangingPunct="1"/>
              <a:r>
                <a:rPr lang="zh-CN" altLang="en-US">
                  <a:solidFill>
                    <a:srgbClr val="000000"/>
                  </a:solidFill>
                  <a:sym typeface="微软雅黑" panose="020B0503020204020204" charset="-122"/>
                </a:rPr>
                <a:t>图二 </a:t>
              </a:r>
              <a:endParaRPr lang="zh-CN" altLang="en-US">
                <a:solidFill>
                  <a:srgbClr val="000000"/>
                </a:solidFill>
                <a:sym typeface="微软雅黑" panose="020B0503020204020204" charset="-122"/>
              </a:endParaRPr>
            </a:p>
          </p:txBody>
        </p:sp>
      </p:grpSp>
      <p:grpSp>
        <p:nvGrpSpPr>
          <p:cNvPr id="4" name="组合 24"/>
          <p:cNvGrpSpPr/>
          <p:nvPr/>
        </p:nvGrpSpPr>
        <p:grpSpPr bwMode="auto">
          <a:xfrm>
            <a:off x="7645400" y="5991225"/>
            <a:ext cx="738188" cy="593725"/>
            <a:chOff x="0" y="0"/>
            <a:chExt cx="736979" cy="593677"/>
          </a:xfrm>
        </p:grpSpPr>
        <p:sp>
          <p:nvSpPr>
            <p:cNvPr id="33806" name="椭圆 25"/>
            <p:cNvSpPr>
              <a:spLocks noChangeArrowheads="1"/>
            </p:cNvSpPr>
            <p:nvPr/>
          </p:nvSpPr>
          <p:spPr bwMode="auto">
            <a:xfrm>
              <a:off x="0" y="0"/>
              <a:ext cx="641445" cy="593677"/>
            </a:xfrm>
            <a:prstGeom prst="ellipse">
              <a:avLst/>
            </a:prstGeom>
            <a:solidFill>
              <a:srgbClr val="92D050"/>
            </a:solidFill>
            <a:ln w="12700">
              <a:solidFill>
                <a:srgbClr val="506AA3"/>
              </a:solidFill>
              <a:round/>
            </a:ln>
          </p:spPr>
          <p:txBody>
            <a:bodyPr anchor="ctr"/>
            <a:lstStyle/>
            <a:p>
              <a:pPr algn="ctr" eaLnBrk="1" hangingPunct="1"/>
              <a:endParaRPr lang="zh-CN" altLang="zh-CN">
                <a:solidFill>
                  <a:srgbClr val="FFFFFF"/>
                </a:solidFill>
                <a:sym typeface="微软雅黑" panose="020B0503020204020204" charset="-122"/>
              </a:endParaRPr>
            </a:p>
          </p:txBody>
        </p:sp>
        <p:sp>
          <p:nvSpPr>
            <p:cNvPr id="33807" name="文本框 26"/>
            <p:cNvSpPr>
              <a:spLocks noChangeArrowheads="1"/>
            </p:cNvSpPr>
            <p:nvPr/>
          </p:nvSpPr>
          <p:spPr bwMode="auto">
            <a:xfrm>
              <a:off x="0" y="112172"/>
              <a:ext cx="736979" cy="369332"/>
            </a:xfrm>
            <a:prstGeom prst="rect">
              <a:avLst/>
            </a:prstGeom>
            <a:noFill/>
            <a:ln w="9525">
              <a:noFill/>
              <a:miter lim="800000"/>
            </a:ln>
          </p:spPr>
          <p:txBody>
            <a:bodyPr>
              <a:spAutoFit/>
            </a:bodyPr>
            <a:lstStyle/>
            <a:p>
              <a:pPr eaLnBrk="1" hangingPunct="1"/>
              <a:r>
                <a:rPr lang="zh-CN" altLang="en-US">
                  <a:solidFill>
                    <a:srgbClr val="000000"/>
                  </a:solidFill>
                  <a:sym typeface="微软雅黑" panose="020B0503020204020204" charset="-122"/>
                </a:rPr>
                <a:t>图三 </a:t>
              </a:r>
              <a:endParaRPr lang="zh-CN" altLang="en-US">
                <a:solidFill>
                  <a:srgbClr val="000000"/>
                </a:solidFill>
                <a:sym typeface="微软雅黑" panose="020B0503020204020204" charset="-122"/>
              </a:endParaRPr>
            </a:p>
          </p:txBody>
        </p:sp>
      </p:grpSp>
      <p:sp>
        <p:nvSpPr>
          <p:cNvPr id="33801" name="文本框 99"/>
          <p:cNvSpPr>
            <a:spLocks noChangeArrowheads="1"/>
          </p:cNvSpPr>
          <p:nvPr/>
        </p:nvSpPr>
        <p:spPr bwMode="auto">
          <a:xfrm>
            <a:off x="1689100" y="1428750"/>
            <a:ext cx="1247775" cy="368300"/>
          </a:xfrm>
          <a:prstGeom prst="rect">
            <a:avLst/>
          </a:prstGeom>
          <a:noFill/>
          <a:ln w="9525">
            <a:noFill/>
            <a:miter lim="800000"/>
          </a:ln>
        </p:spPr>
        <p:txBody>
          <a:bodyPr>
            <a:spAutoFit/>
          </a:bodyPr>
          <a:lstStyle/>
          <a:p>
            <a:pPr eaLnBrk="1" hangingPunct="1"/>
            <a:r>
              <a:rPr lang="zh-CN" altLang="en-US" b="1">
                <a:solidFill>
                  <a:srgbClr val="000000"/>
                </a:solidFill>
                <a:sym typeface="微软雅黑" panose="020B0503020204020204" charset="-122"/>
              </a:rPr>
              <a:t>实名登录</a:t>
            </a:r>
            <a:endParaRPr lang="zh-CN" altLang="en-US" b="1">
              <a:solidFill>
                <a:srgbClr val="000000"/>
              </a:solidFill>
              <a:sym typeface="微软雅黑" panose="020B0503020204020204" charset="-122"/>
            </a:endParaRPr>
          </a:p>
        </p:txBody>
      </p:sp>
      <p:sp>
        <p:nvSpPr>
          <p:cNvPr id="33802" name="文本框 1"/>
          <p:cNvSpPr>
            <a:spLocks noChangeArrowheads="1"/>
          </p:cNvSpPr>
          <p:nvPr/>
        </p:nvSpPr>
        <p:spPr bwMode="auto">
          <a:xfrm>
            <a:off x="3425825" y="1111250"/>
            <a:ext cx="2752725" cy="368300"/>
          </a:xfrm>
          <a:prstGeom prst="rect">
            <a:avLst/>
          </a:prstGeom>
          <a:noFill/>
          <a:ln w="9525">
            <a:noFill/>
            <a:miter lim="800000"/>
          </a:ln>
        </p:spPr>
        <p:txBody>
          <a:bodyPr>
            <a:spAutoFit/>
          </a:bodyPr>
          <a:lstStyle/>
          <a:p>
            <a:pPr eaLnBrk="1" hangingPunct="1"/>
            <a:r>
              <a:rPr lang="zh-CN" altLang="en-US" b="1">
                <a:solidFill>
                  <a:srgbClr val="000000"/>
                </a:solidFill>
                <a:sym typeface="微软雅黑" panose="020B0503020204020204" charset="-122"/>
              </a:rPr>
              <a:t>账号密码登录（图一）</a:t>
            </a:r>
            <a:endParaRPr lang="zh-CN" altLang="en-US" b="1">
              <a:solidFill>
                <a:srgbClr val="000000"/>
              </a:solidFill>
              <a:sym typeface="微软雅黑" panose="020B0503020204020204" charset="-122"/>
            </a:endParaRPr>
          </a:p>
        </p:txBody>
      </p:sp>
      <p:sp>
        <p:nvSpPr>
          <p:cNvPr id="33803" name="文本框 2"/>
          <p:cNvSpPr>
            <a:spLocks noChangeArrowheads="1"/>
          </p:cNvSpPr>
          <p:nvPr/>
        </p:nvSpPr>
        <p:spPr bwMode="auto">
          <a:xfrm>
            <a:off x="3425825" y="1479550"/>
            <a:ext cx="2887663" cy="368300"/>
          </a:xfrm>
          <a:prstGeom prst="rect">
            <a:avLst/>
          </a:prstGeom>
          <a:noFill/>
          <a:ln w="9525">
            <a:noFill/>
            <a:miter lim="800000"/>
          </a:ln>
        </p:spPr>
        <p:txBody>
          <a:bodyPr>
            <a:spAutoFit/>
          </a:bodyPr>
          <a:lstStyle/>
          <a:p>
            <a:pPr eaLnBrk="1" hangingPunct="1"/>
            <a:r>
              <a:rPr lang="zh-CN" altLang="en-US" b="1">
                <a:solidFill>
                  <a:srgbClr val="000000"/>
                </a:solidFill>
                <a:sym typeface="微软雅黑" panose="020B0503020204020204" charset="-122"/>
              </a:rPr>
              <a:t>指纹登录（图二）</a:t>
            </a:r>
            <a:endParaRPr lang="zh-CN" altLang="en-US" b="1">
              <a:solidFill>
                <a:srgbClr val="000000"/>
              </a:solidFill>
              <a:sym typeface="微软雅黑" panose="020B0503020204020204" charset="-122"/>
            </a:endParaRPr>
          </a:p>
        </p:txBody>
      </p:sp>
      <p:sp>
        <p:nvSpPr>
          <p:cNvPr id="33804" name="左大括号 9"/>
          <p:cNvSpPr/>
          <p:nvPr/>
        </p:nvSpPr>
        <p:spPr bwMode="auto">
          <a:xfrm>
            <a:off x="3101975" y="1217613"/>
            <a:ext cx="153988" cy="900112"/>
          </a:xfrm>
          <a:prstGeom prst="leftBrace">
            <a:avLst>
              <a:gd name="adj1" fmla="val 7631"/>
              <a:gd name="adj2" fmla="val 50000"/>
            </a:avLst>
          </a:prstGeom>
          <a:noFill/>
          <a:ln w="6350">
            <a:solidFill>
              <a:schemeClr val="accent1"/>
            </a:solidFill>
            <a:round/>
          </a:ln>
        </p:spPr>
        <p:txBody>
          <a:bodyPr anchor="ctr"/>
          <a:lstStyle/>
          <a:p>
            <a:pPr algn="ctr" eaLnBrk="1" hangingPunct="1"/>
            <a:endParaRPr lang="zh-CN" altLang="zh-CN">
              <a:sym typeface="微软雅黑" panose="020B0503020204020204" charset="-122"/>
            </a:endParaRPr>
          </a:p>
        </p:txBody>
      </p:sp>
      <p:sp>
        <p:nvSpPr>
          <p:cNvPr id="33805" name="文本框 19"/>
          <p:cNvSpPr>
            <a:spLocks noChangeArrowheads="1"/>
          </p:cNvSpPr>
          <p:nvPr/>
        </p:nvSpPr>
        <p:spPr bwMode="auto">
          <a:xfrm>
            <a:off x="3427413" y="1847850"/>
            <a:ext cx="2368550" cy="368300"/>
          </a:xfrm>
          <a:prstGeom prst="rect">
            <a:avLst/>
          </a:prstGeom>
          <a:noFill/>
          <a:ln w="9525">
            <a:noFill/>
            <a:miter lim="800000"/>
          </a:ln>
        </p:spPr>
        <p:txBody>
          <a:bodyPr>
            <a:spAutoFit/>
          </a:bodyPr>
          <a:lstStyle/>
          <a:p>
            <a:pPr eaLnBrk="1" hangingPunct="1"/>
            <a:r>
              <a:rPr lang="zh-CN" altLang="en-US" b="1">
                <a:solidFill>
                  <a:srgbClr val="000000"/>
                </a:solidFill>
                <a:sym typeface="微软雅黑" panose="020B0503020204020204" charset="-122"/>
              </a:rPr>
              <a:t>扫脸登录（图三）</a:t>
            </a:r>
            <a:endParaRPr lang="zh-CN" altLang="en-US" b="1">
              <a:solidFill>
                <a:srgbClr val="000000"/>
              </a:solidFill>
              <a:sym typeface="微软雅黑" panose="020B0503020204020204" charset="-122"/>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882" y="443234"/>
            <a:ext cx="10852237" cy="441964"/>
          </a:xfrm>
        </p:spPr>
        <p:txBody>
          <a:bodyPr>
            <a:normAutofit fontScale="90000"/>
          </a:bodyPr>
          <a:lstStyle/>
          <a:p>
            <a:r>
              <a:rPr lang="zh-CN" altLang="en-US"/>
              <a:t>银行卡信息添加：（必须是</a:t>
            </a:r>
            <a:r>
              <a:rPr lang="en-US" altLang="zh-CN"/>
              <a:t>I</a:t>
            </a:r>
            <a:r>
              <a:rPr lang="zh-CN" altLang="en-US"/>
              <a:t>类银行卡，且开通网银功能，</a:t>
            </a:r>
            <a:r>
              <a:rPr>
                <a:sym typeface="+mn-ea"/>
              </a:rPr>
              <a:t>状态</a:t>
            </a:r>
            <a:r>
              <a:rPr lang="zh-CN" altLang="en-US"/>
              <a:t>正常）</a:t>
            </a:r>
            <a:br>
              <a:rPr lang="zh-CN" altLang="en-US"/>
            </a:br>
            <a:endParaRPr lang="zh-CN" altLang="en-US"/>
          </a:p>
        </p:txBody>
      </p:sp>
      <p:pic>
        <p:nvPicPr>
          <p:cNvPr id="4" name="内容占位符 3"/>
          <p:cNvPicPr>
            <a:picLocks noGrp="1" noChangeAspect="1"/>
          </p:cNvPicPr>
          <p:nvPr>
            <p:ph idx="1"/>
          </p:nvPr>
        </p:nvPicPr>
        <p:blipFill>
          <a:blip r:embed="rId1" cstate="print"/>
          <a:stretch>
            <a:fillRect/>
          </a:stretch>
        </p:blipFill>
        <p:spPr>
          <a:xfrm>
            <a:off x="788035" y="885190"/>
            <a:ext cx="2486660" cy="5388610"/>
          </a:xfrm>
          <a:prstGeom prst="rect">
            <a:avLst/>
          </a:prstGeom>
        </p:spPr>
      </p:pic>
      <p:pic>
        <p:nvPicPr>
          <p:cNvPr id="5" name="图片 4"/>
          <p:cNvPicPr>
            <a:picLocks noChangeAspect="1"/>
          </p:cNvPicPr>
          <p:nvPr/>
        </p:nvPicPr>
        <p:blipFill>
          <a:blip r:embed="rId2" cstate="print"/>
          <a:stretch>
            <a:fillRect/>
          </a:stretch>
        </p:blipFill>
        <p:spPr>
          <a:xfrm>
            <a:off x="3421380" y="885190"/>
            <a:ext cx="2600325" cy="5514975"/>
          </a:xfrm>
          <a:prstGeom prst="rect">
            <a:avLst/>
          </a:prstGeom>
        </p:spPr>
      </p:pic>
      <p:pic>
        <p:nvPicPr>
          <p:cNvPr id="6" name="图片 5"/>
          <p:cNvPicPr>
            <a:picLocks noChangeAspect="1"/>
          </p:cNvPicPr>
          <p:nvPr/>
        </p:nvPicPr>
        <p:blipFill>
          <a:blip r:embed="rId3" cstate="print"/>
          <a:stretch>
            <a:fillRect/>
          </a:stretch>
        </p:blipFill>
        <p:spPr>
          <a:xfrm>
            <a:off x="6229985" y="885190"/>
            <a:ext cx="2586355" cy="5514975"/>
          </a:xfrm>
          <a:prstGeom prst="rect">
            <a:avLst/>
          </a:prstGeom>
        </p:spPr>
      </p:pic>
      <p:pic>
        <p:nvPicPr>
          <p:cNvPr id="7" name="图片 6"/>
          <p:cNvPicPr>
            <a:picLocks noChangeAspect="1"/>
          </p:cNvPicPr>
          <p:nvPr/>
        </p:nvPicPr>
        <p:blipFill>
          <a:blip r:embed="rId4" cstate="print"/>
          <a:stretch>
            <a:fillRect/>
          </a:stretch>
        </p:blipFill>
        <p:spPr>
          <a:xfrm>
            <a:off x="9094470" y="885190"/>
            <a:ext cx="2738120" cy="5515610"/>
          </a:xfrm>
          <a:prstGeom prst="rect">
            <a:avLst/>
          </a:prstGeom>
        </p:spPr>
      </p:pic>
      <p:sp>
        <p:nvSpPr>
          <p:cNvPr id="3" name="矩形 2"/>
          <p:cNvSpPr/>
          <p:nvPr/>
        </p:nvSpPr>
        <p:spPr>
          <a:xfrm>
            <a:off x="3888105" y="1333500"/>
            <a:ext cx="1440815" cy="368300"/>
          </a:xfrm>
          <a:prstGeom prst="rect">
            <a:avLst/>
          </a:prstGeom>
          <a:noFill/>
          <a:ln>
            <a:noFill/>
          </a:ln>
        </p:spPr>
        <p:txBody>
          <a:bodyPr wrap="square" rtlCol="0" anchor="t">
            <a:spAutoFit/>
          </a:bodyPr>
          <a:lstStyle/>
          <a:p>
            <a:pPr algn="ctr"/>
            <a:r>
              <a:rPr lang="zh-CN" altLang="en-US" b="1">
                <a:ln w="22225">
                  <a:solidFill>
                    <a:schemeClr val="accent2"/>
                  </a:solidFill>
                  <a:prstDash val="solid"/>
                </a:ln>
                <a:solidFill>
                  <a:schemeClr val="accent2">
                    <a:lumMod val="40000"/>
                    <a:lumOff val="60000"/>
                  </a:schemeClr>
                </a:solidFill>
                <a:effectLst/>
              </a:rPr>
              <a:t>银行卡信息</a:t>
            </a:r>
            <a:endParaRPr lang="zh-CN" altLang="en-US" b="1">
              <a:ln w="22225">
                <a:solidFill>
                  <a:schemeClr val="accent2"/>
                </a:solidFill>
                <a:prstDash val="solid"/>
              </a:ln>
              <a:solidFill>
                <a:schemeClr val="accent2">
                  <a:lumMod val="40000"/>
                  <a:lumOff val="60000"/>
                </a:schemeClr>
              </a:solidFill>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a:t>国家医保服务平台</a:t>
            </a:r>
            <a:r>
              <a:rPr lang="en-US" altLang="zh-CN"/>
              <a:t>APP</a:t>
            </a:r>
            <a:r>
              <a:t>（大病医疗）</a:t>
            </a:r>
          </a:p>
        </p:txBody>
      </p:sp>
      <p:pic>
        <p:nvPicPr>
          <p:cNvPr id="6" name="内容占位符 5" descr="医疗服务平台1"/>
          <p:cNvPicPr>
            <a:picLocks noGrp="1" noChangeAspect="1"/>
          </p:cNvPicPr>
          <p:nvPr>
            <p:ph idx="1"/>
          </p:nvPr>
        </p:nvPicPr>
        <p:blipFill>
          <a:blip r:embed="rId1" cstate="print"/>
          <a:stretch>
            <a:fillRect/>
          </a:stretch>
        </p:blipFill>
        <p:spPr>
          <a:xfrm>
            <a:off x="1790700" y="885190"/>
            <a:ext cx="2486660" cy="5388610"/>
          </a:xfrm>
          <a:prstGeom prst="rect">
            <a:avLst/>
          </a:prstGeom>
        </p:spPr>
      </p:pic>
      <p:pic>
        <p:nvPicPr>
          <p:cNvPr id="7" name="图片 6" descr="医疗服务平台2"/>
          <p:cNvPicPr>
            <a:picLocks noChangeAspect="1"/>
          </p:cNvPicPr>
          <p:nvPr/>
        </p:nvPicPr>
        <p:blipFill>
          <a:blip r:embed="rId2" cstate="print"/>
          <a:stretch>
            <a:fillRect/>
          </a:stretch>
        </p:blipFill>
        <p:spPr>
          <a:xfrm>
            <a:off x="4686935" y="1031240"/>
            <a:ext cx="2350770" cy="5096510"/>
          </a:xfrm>
          <a:prstGeom prst="rect">
            <a:avLst/>
          </a:prstGeom>
        </p:spPr>
      </p:pic>
      <p:sp>
        <p:nvSpPr>
          <p:cNvPr id="8" name="文本框 7"/>
          <p:cNvSpPr txBox="1"/>
          <p:nvPr/>
        </p:nvSpPr>
        <p:spPr>
          <a:xfrm>
            <a:off x="7487920" y="885190"/>
            <a:ext cx="4372610" cy="5692775"/>
          </a:xfrm>
          <a:prstGeom prst="rect">
            <a:avLst/>
          </a:prstGeom>
          <a:noFill/>
        </p:spPr>
        <p:txBody>
          <a:bodyPr wrap="square" rtlCol="0">
            <a:spAutoFit/>
          </a:bodyPr>
          <a:lstStyle/>
          <a:p>
            <a:endParaRPr lang="zh-CN" altLang="en-US" sz="2800">
              <a:solidFill>
                <a:srgbClr val="FF0000"/>
              </a:solidFill>
              <a:effectLst>
                <a:outerShdw blurRad="38100" dist="19050" dir="2700000" algn="tl" rotWithShape="0">
                  <a:schemeClr val="dk1">
                    <a:alpha val="40000"/>
                  </a:schemeClr>
                </a:outerShdw>
              </a:effectLst>
              <a:sym typeface="+mn-ea"/>
            </a:endParaRPr>
          </a:p>
          <a:p>
            <a:r>
              <a:rPr lang="zh-CN" altLang="en-US" sz="2800">
                <a:solidFill>
                  <a:srgbClr val="FF0000"/>
                </a:solidFill>
                <a:effectLst>
                  <a:outerShdw blurRad="38100" dist="19050" dir="2700000" algn="tl" rotWithShape="0">
                    <a:schemeClr val="dk1">
                      <a:alpha val="40000"/>
                    </a:schemeClr>
                  </a:outerShdw>
                </a:effectLst>
              </a:rPr>
              <a:t>国家医保服务平台</a:t>
            </a:r>
            <a:r>
              <a:rPr lang="en-US" altLang="zh-CN" sz="2800">
                <a:solidFill>
                  <a:srgbClr val="FF0000"/>
                </a:solidFill>
                <a:effectLst>
                  <a:outerShdw blurRad="38100" dist="19050" dir="2700000" algn="tl" rotWithShape="0">
                    <a:schemeClr val="dk1">
                      <a:alpha val="40000"/>
                    </a:schemeClr>
                  </a:outerShdw>
                </a:effectLst>
              </a:rPr>
              <a:t>APP</a:t>
            </a:r>
            <a:r>
              <a:rPr lang="zh-CN" altLang="en-US" sz="2800">
                <a:solidFill>
                  <a:srgbClr val="FF0000"/>
                </a:solidFill>
                <a:effectLst>
                  <a:outerShdw blurRad="38100" dist="19050" dir="2700000" algn="tl" rotWithShape="0">
                    <a:schemeClr val="dk1">
                      <a:alpha val="40000"/>
                    </a:schemeClr>
                  </a:outerShdw>
                </a:effectLst>
              </a:rPr>
              <a:t>，可提供符合大病医疗个税抵扣政策金额。</a:t>
            </a:r>
            <a:endParaRPr lang="zh-CN" altLang="en-US" sz="2800">
              <a:solidFill>
                <a:srgbClr val="FF0000"/>
              </a:solidFill>
              <a:effectLst>
                <a:outerShdw blurRad="38100" dist="19050" dir="2700000" algn="tl" rotWithShape="0">
                  <a:schemeClr val="dk1">
                    <a:alpha val="40000"/>
                  </a:schemeClr>
                </a:outerShdw>
              </a:effectLst>
            </a:endParaRPr>
          </a:p>
          <a:p>
            <a:endParaRPr lang="zh-CN" altLang="en-US" sz="2800">
              <a:solidFill>
                <a:srgbClr val="FF0000"/>
              </a:solidFill>
              <a:effectLst>
                <a:outerShdw blurRad="38100" dist="19050" dir="2700000" algn="tl" rotWithShape="0">
                  <a:schemeClr val="dk1">
                    <a:alpha val="40000"/>
                  </a:schemeClr>
                </a:outerShdw>
              </a:effectLst>
              <a:sym typeface="+mn-ea"/>
            </a:endParaRPr>
          </a:p>
          <a:p>
            <a:r>
              <a:rPr lang="zh-CN" altLang="en-US" sz="2800">
                <a:solidFill>
                  <a:srgbClr val="FF0000"/>
                </a:solidFill>
                <a:effectLst>
                  <a:outerShdw blurRad="38100" dist="19050" dir="2700000" algn="tl" rotWithShape="0">
                    <a:schemeClr val="dk1">
                      <a:alpha val="40000"/>
                    </a:schemeClr>
                  </a:outerShdw>
                </a:effectLst>
                <a:sym typeface="+mn-ea"/>
              </a:rPr>
              <a:t>享受条件：本人、配偶、子女，自费</a:t>
            </a:r>
            <a:r>
              <a:rPr lang="en-US" altLang="zh-CN" sz="2800">
                <a:solidFill>
                  <a:srgbClr val="FF0000"/>
                </a:solidFill>
                <a:effectLst>
                  <a:outerShdw blurRad="38100" dist="19050" dir="2700000" algn="tl" rotWithShape="0">
                    <a:schemeClr val="dk1">
                      <a:alpha val="40000"/>
                    </a:schemeClr>
                  </a:outerShdw>
                </a:effectLst>
                <a:sym typeface="+mn-ea"/>
              </a:rPr>
              <a:t>1.5</a:t>
            </a:r>
            <a:r>
              <a:rPr lang="zh-CN" altLang="en-US" sz="2800">
                <a:solidFill>
                  <a:srgbClr val="FF0000"/>
                </a:solidFill>
                <a:effectLst>
                  <a:outerShdw blurRad="38100" dist="19050" dir="2700000" algn="tl" rotWithShape="0">
                    <a:schemeClr val="dk1">
                      <a:alpha val="40000"/>
                    </a:schemeClr>
                  </a:outerShdw>
                </a:effectLst>
                <a:sym typeface="+mn-ea"/>
              </a:rPr>
              <a:t>万</a:t>
            </a:r>
            <a:r>
              <a:rPr lang="en-US" altLang="zh-CN" sz="2800">
                <a:solidFill>
                  <a:srgbClr val="FF0000"/>
                </a:solidFill>
                <a:effectLst>
                  <a:outerShdw blurRad="38100" dist="19050" dir="2700000" algn="tl" rotWithShape="0">
                    <a:schemeClr val="dk1">
                      <a:alpha val="40000"/>
                    </a:schemeClr>
                  </a:outerShdw>
                </a:effectLst>
                <a:sym typeface="+mn-ea"/>
              </a:rPr>
              <a:t>--8</a:t>
            </a:r>
            <a:r>
              <a:rPr lang="zh-CN" altLang="en-US" sz="2800">
                <a:solidFill>
                  <a:srgbClr val="FF0000"/>
                </a:solidFill>
                <a:effectLst>
                  <a:outerShdw blurRad="38100" dist="19050" dir="2700000" algn="tl" rotWithShape="0">
                    <a:schemeClr val="dk1">
                      <a:alpha val="40000"/>
                    </a:schemeClr>
                  </a:outerShdw>
                </a:effectLst>
                <a:sym typeface="+mn-ea"/>
              </a:rPr>
              <a:t>万</a:t>
            </a:r>
            <a:endParaRPr lang="zh-CN" altLang="en-US" sz="2800">
              <a:solidFill>
                <a:srgbClr val="FF0000"/>
              </a:solidFill>
              <a:effectLst>
                <a:outerShdw blurRad="38100" dist="19050" dir="2700000" algn="tl" rotWithShape="0">
                  <a:schemeClr val="dk1">
                    <a:alpha val="40000"/>
                  </a:schemeClr>
                </a:outerShdw>
              </a:effectLst>
              <a:sym typeface="+mn-ea"/>
            </a:endParaRPr>
          </a:p>
          <a:p>
            <a:endParaRPr lang="zh-CN" altLang="en-US" sz="2800">
              <a:solidFill>
                <a:srgbClr val="FF0000"/>
              </a:solidFill>
              <a:effectLst>
                <a:outerShdw blurRad="38100" dist="19050" dir="2700000" algn="tl" rotWithShape="0">
                  <a:schemeClr val="dk1">
                    <a:alpha val="40000"/>
                  </a:schemeClr>
                </a:outerShdw>
              </a:effectLst>
              <a:sym typeface="+mn-ea"/>
            </a:endParaRPr>
          </a:p>
          <a:p>
            <a:r>
              <a:rPr lang="zh-CN" altLang="en-US" sz="2800">
                <a:solidFill>
                  <a:srgbClr val="FF0000"/>
                </a:solidFill>
                <a:effectLst>
                  <a:outerShdw blurRad="38100" dist="19050" dir="2700000" algn="tl" rotWithShape="0">
                    <a:schemeClr val="dk1">
                      <a:alpha val="40000"/>
                    </a:schemeClr>
                  </a:outerShdw>
                </a:effectLst>
                <a:sym typeface="+mn-ea"/>
              </a:rPr>
              <a:t>此处扣除金额有数据时，方可在个人所得税</a:t>
            </a:r>
            <a:r>
              <a:rPr lang="en-US" altLang="zh-CN" sz="2800">
                <a:solidFill>
                  <a:srgbClr val="FF0000"/>
                </a:solidFill>
                <a:effectLst>
                  <a:outerShdw blurRad="38100" dist="19050" dir="2700000" algn="tl" rotWithShape="0">
                    <a:schemeClr val="dk1">
                      <a:alpha val="40000"/>
                    </a:schemeClr>
                  </a:outerShdw>
                </a:effectLst>
                <a:sym typeface="+mn-ea"/>
              </a:rPr>
              <a:t>APP</a:t>
            </a:r>
            <a:r>
              <a:rPr lang="zh-CN" altLang="en-US" sz="2800">
                <a:solidFill>
                  <a:srgbClr val="FF0000"/>
                </a:solidFill>
                <a:effectLst>
                  <a:outerShdw blurRad="38100" dist="19050" dir="2700000" algn="tl" rotWithShape="0">
                    <a:schemeClr val="dk1">
                      <a:alpha val="40000"/>
                    </a:schemeClr>
                  </a:outerShdw>
                </a:effectLst>
                <a:sym typeface="+mn-ea"/>
              </a:rPr>
              <a:t>中填报享受扣除，否则不符合享受条件。</a:t>
            </a:r>
            <a:endParaRPr lang="zh-CN" altLang="en-US" sz="2800">
              <a:solidFill>
                <a:srgbClr val="FF0000"/>
              </a:solidFill>
              <a:effectLst>
                <a:outerShdw blurRad="38100" dist="19050" dir="2700000" algn="tl" rotWithShape="0">
                  <a:schemeClr val="dk1">
                    <a:alpha val="40000"/>
                  </a:schemeClr>
                </a:outerShdw>
              </a:effectLst>
            </a:endParaRPr>
          </a:p>
          <a:p>
            <a:endParaRPr lang="zh-CN" altLang="en-US" sz="2800">
              <a:solidFill>
                <a:srgbClr val="FF0000"/>
              </a:solidFill>
              <a:effectLst>
                <a:outerShdw blurRad="38100" dist="19050" dir="2700000" algn="tl" rotWithShape="0">
                  <a:schemeClr val="dk1">
                    <a:alpha val="40000"/>
                  </a:schemeClr>
                </a:outerShdw>
              </a:effectLst>
            </a:endParaRPr>
          </a:p>
        </p:txBody>
      </p:sp>
    </p:spTree>
  </p:cSld>
  <p:clrMapOvr>
    <a:masterClrMapping/>
  </p:clrMapOvr>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TYPE" val="i"/>
  <p:tag name="KSO_WM_UNIT_SUBTYPE" val="h"/>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NDEX" val="1"/>
  <p:tag name="KSO_WM_UNIT_ID" val="_15*i*1"/>
  <p:tag name="KSO_WM_UNIT_BK_DARK_LIGHT" val="2"/>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9.xml><?xml version="1.0" encoding="utf-8"?>
<p:tagLst xmlns:p="http://schemas.openxmlformats.org/presentationml/2006/main">
  <p:tag name="KSO_WM_UNIT_TYPE" val="i"/>
  <p:tag name="KSO_WM_UNIT_SUBTYPE" val="h"/>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NDEX" val="1"/>
  <p:tag name="KSO_WM_UNIT_ID" val="_16*i*1"/>
  <p:tag name="KSO_WM_UNIT_BK_DARK_LIGHT" val="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8.xml><?xml version="1.0" encoding="utf-8"?>
<p:tagLst xmlns:p="http://schemas.openxmlformats.org/presentationml/2006/main">
  <p:tag name="KSO_WM_UNIT_TYPE" val="i"/>
  <p:tag name="KSO_WM_UNIT_SUBTYPE" val="h"/>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NDEX" val="1"/>
  <p:tag name="KSO_WM_UNIT_ID" val="_17*i*1"/>
  <p:tag name="KSO_WM_UNIT_BK_DARK_LIGHT" val="2"/>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9.xml><?xml version="1.0" encoding="utf-8"?>
<p:tagLst xmlns:p="http://schemas.openxmlformats.org/presentationml/2006/main">
  <p:tag name="KSO_WM_UNIT_TYPE" val="i"/>
  <p:tag name="KSO_WM_UNIT_SUBTYPE" val="h"/>
  <p:tag name="KSO_WM_SLIDE_BACKGROUND_TYPE" val="belt"/>
  <p:tag name="KSO_WM_SLIDE_BK_DARK_LIGHT" val="2"/>
  <p:tag name="KSO_WM_UNIT_HIGHLIGHT" val="0"/>
  <p:tag name="KSO_WM_UNIT_COMPATIBLE" val="0"/>
  <p:tag name="KSO_WM_UNIT_DIAGRAM_ISNUMVISUAL" val="0"/>
  <p:tag name="KSO_WM_UNIT_DIAGRAM_ISREFERUNIT" val="0"/>
  <p:tag name="KSO_WM_UNIT_INDEX" val="1"/>
  <p:tag name="KSO_WM_UNIT_ID" val="_18*i*1"/>
  <p:tag name="KSO_WM_UNIT_BK_DARK_LIGHT" val="2"/>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7.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4317"/>
</p:tagLst>
</file>

<file path=ppt/tags/tag138.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4317"/>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2.xml><?xml version="1.0" encoding="utf-8"?>
<p:tagLst xmlns:p="http://schemas.openxmlformats.org/presentationml/2006/main">
  <p:tag name="KSO_WM_TAG_VERSION" val="1.0"/>
  <p:tag name="KSO_WM_BEAUTIFY_FLAG" val="#wm#"/>
  <p:tag name="KSO_WM_TEMPLATE_CATEGORY" val="custom"/>
  <p:tag name="KSO_WM_TEMPLATE_INDEX" val="20204317"/>
  <p:tag name="KSO_WM_TEMPLATE_SUBCATEGORY" val="0"/>
  <p:tag name="KSO_WM_TEMPLATE_MASTER_TYPE" val="1"/>
  <p:tag name="KSO_WM_TEMPLATE_COLOR_TYPE" val="1"/>
  <p:tag name="KSO_WM_TEMPLATE_MASTER_THUMB_INDEX" val="12"/>
  <p:tag name="KSO_WM_TEMPLATE_THUMBS_INDEX" val="1、4、7、8、9、10、15、18、23、26、31、36、39、40、41"/>
</p:tagLst>
</file>

<file path=ppt/tags/tag14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1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1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2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2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2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22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3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23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24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25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5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26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44"/>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44"/>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1.xml><?xml version="1.0" encoding="utf-8"?>
<p:tagLst xmlns:p="http://schemas.openxmlformats.org/presentationml/2006/main">
  <p:tag name="KSO_WM_TEMPLATE_THUMBS_INDEX" val="1、4、7、9、12、15、16、18、19、20、21、24、29、33、36、37"/>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444"/>
</p:tagLst>
</file>

<file path=ppt/tags/tag282.xml><?xml version="1.0" encoding="utf-8"?>
<p:tagLst xmlns:p="http://schemas.openxmlformats.org/presentationml/2006/main">
  <p:tag name="KSO_WM_UNIT_ISCONTENTSTITLE" val="0"/>
  <p:tag name="KSO_WM_UNIT_NOCLEAR" val="0"/>
  <p:tag name="KSO_WM_UNIT_VALUE" val="44"/>
  <p:tag name="KSO_WM_UNIT_HIGHLIGHT" val="0"/>
  <p:tag name="KSO_WM_UNIT_COMPATIBLE" val="0"/>
  <p:tag name="KSO_WM_UNIT_DIAGRAM_ISNUMVISUAL" val="0"/>
  <p:tag name="KSO_WM_UNIT_DIAGRAM_ISREFERUNIT" val="0"/>
  <p:tag name="KSO_WM_UNIT_INDEX" val="2"/>
  <p:tag name="KSO_WM_UNIT_LAYERLEVEL" val="1"/>
  <p:tag name="KSO_WM_TAG_VERSION" val="1.0"/>
  <p:tag name="KSO_WM_BEAUTIFY_FLAG" val="#wm#"/>
  <p:tag name="KSO_WM_UNIT_PRESET_TEXT" val="单击此处输入你的正文，文字是您思想的提炼，为了最终演示发布的良好效果，请尽量言简意赅的阐述观点。"/>
  <p:tag name="KSO_WM_UNIT_TYPE" val="b"/>
  <p:tag name="KSO_WM_TEMPLATE_CATEGORY" val="custom"/>
  <p:tag name="KSO_WM_TEMPLATE_INDEX" val="20204317"/>
  <p:tag name="KSO_WM_UNIT_ID" val="custom20204317_1*b*2"/>
</p:tagLst>
</file>

<file path=ppt/tags/tag283.xml><?xml version="1.0" encoding="utf-8"?>
<p:tagLst xmlns:p="http://schemas.openxmlformats.org/presentationml/2006/main">
  <p:tag name="KSO_WM_BEAUTIFY_FLAG" val="#wm#"/>
  <p:tag name="KSO_WM_TEMPLATE_SUBCATEGORY" val="0"/>
  <p:tag name="KSO_WM_SLIDE_ITEM_CNT" val="0"/>
  <p:tag name="KSO_WM_SLIDE_INDEX" val="1"/>
  <p:tag name="KSO_WM_TAG_VERSION" val="1.0"/>
  <p:tag name="KSO_WM_SLIDE_LAYOUT" val="a_b"/>
  <p:tag name="KSO_WM_SLIDE_LAYOUT_CNT" val="1_2"/>
  <p:tag name="KSO_WM_SLIDE_TYPE" val="title"/>
  <p:tag name="KSO_WM_SLIDE_SUBTYPE" val="pureTxt"/>
  <p:tag name="KSO_WM_TEMPLATE_MASTER_TYPE" val="1"/>
  <p:tag name="KSO_WM_TEMPLATE_COLOR_TYPE" val="1"/>
  <p:tag name="KSO_WM_TEMPLATE_CATEGORY" val="custom"/>
  <p:tag name="KSO_WM_TEMPLATE_INDEX" val="20204317"/>
  <p:tag name="KSO_WM_SLIDE_ID" val="custom20204317_1"/>
  <p:tag name="KSO_WM_TEMPLATE_MASTER_THUMB_INDEX" val="12"/>
  <p:tag name="KSO_WM_TEMPLATE_THUMBS_INDEX" val="1、4、7、9、12、15、16、21、24、25、26、27、30、35、40、45"/>
</p:tagLst>
</file>

<file path=ppt/tags/tag284.xml><?xml version="1.0" encoding="utf-8"?>
<p:tagLst xmlns:p="http://schemas.openxmlformats.org/presentationml/2006/main">
  <p:tag name="KSO_WM_BEAUTIFY_FLAG" val="#wm#"/>
  <p:tag name="KSO_WM_TEMPLATE_CATEGORY" val="custom"/>
  <p:tag name="KSO_WM_TEMPLATE_INDEX" val="20204444"/>
</p:tagLst>
</file>

<file path=ppt/tags/tag285.xml><?xml version="1.0" encoding="utf-8"?>
<p:tagLst xmlns:p="http://schemas.openxmlformats.org/presentationml/2006/main">
  <p:tag name="KSO_WM_BEAUTIFY_FLAG" val="#wm#"/>
  <p:tag name="KSO_WM_TEMPLATE_CATEGORY" val="custom"/>
  <p:tag name="KSO_WM_TEMPLATE_INDEX" val="20204444"/>
</p:tagLst>
</file>

<file path=ppt/tags/tag286.xml><?xml version="1.0" encoding="utf-8"?>
<p:tagLst xmlns:p="http://schemas.openxmlformats.org/presentationml/2006/main">
  <p:tag name="REFSHAPE" val="294081124"/>
  <p:tag name="KSO_WM_UNIT_PLACING_PICTURE_USER_VIEWPORT" val="{&quot;height&quot;:8486,&quot;width&quot;:3916}"/>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4317"/>
  <p:tag name="KSO_WM_UNIT_ID" val="custom20204317_45*i*2"/>
  <p:tag name="KSO_WM_UNIT_TYPE" val="i"/>
  <p:tag name="KSO_WM_UNIT_INDEX" val="2"/>
  <p:tag name="KSO_WM_UNIT_PRESET_TEXT" val="2020"/>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1"/>
  <p:tag name="KSO_WM_UNIT_VALUE" val="10"/>
  <p:tag name="KSO_WM_UNIT_TYPE" val="a"/>
  <p:tag name="KSO_WM_UNIT_INDEX" val="1"/>
  <p:tag name="KSO_WM_UNIT_PRESET_TEXT" val="谢谢观看"/>
  <p:tag name="KSO_WM_TEMPLATE_CATEGORY" val="custom"/>
  <p:tag name="KSO_WM_TEMPLATE_INDEX" val="20204317"/>
  <p:tag name="KSO_WM_UNIT_ID" val="custom20204317_45*a*1"/>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26"/>
  <p:tag name="KSO_WM_UNIT_TYPE" val="b"/>
  <p:tag name="KSO_WM_UNIT_INDEX" val="1"/>
  <p:tag name="KSO_WM_UNIT_PRESET_TEXT" val="单击此处添加副标题内容"/>
  <p:tag name="KSO_WM_TEMPLATE_CATEGORY" val="custom"/>
  <p:tag name="KSO_WM_TEMPLATE_INDEX" val="20204317"/>
  <p:tag name="KSO_WM_UNIT_ID" val="custom20204317_45*b*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LAYERLEVEL" val="1"/>
  <p:tag name="KSO_WM_TAG_VERSION" val="1.0"/>
  <p:tag name="KSO_WM_BEAUTIFY_FLAG" val="#wm#"/>
  <p:tag name="KSO_WM_UNIT_PRESET_TEXT" val="2020/01/01"/>
  <p:tag name="KSO_WM_TEMPLATE_CATEGORY" val="custom"/>
  <p:tag name="KSO_WM_TEMPLATE_INDEX" val="20204317"/>
  <p:tag name="KSO_WM_UNIT_ID" val="custom20204317_45*f*2"/>
</p:tagLst>
</file>

<file path=ppt/tags/tag291.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LAYERLEVEL" val="1"/>
  <p:tag name="KSO_WM_TAG_VERSION" val="1.0"/>
  <p:tag name="KSO_WM_BEAUTIFY_FLAG" val="#wm#"/>
  <p:tag name="KSO_WM_UNIT_PRESET_TEXT" val="汇报人姓名"/>
  <p:tag name="KSO_WM_TEMPLATE_CATEGORY" val="custom"/>
  <p:tag name="KSO_WM_TEMPLATE_INDEX" val="20204317"/>
  <p:tag name="KSO_WM_UNIT_ID" val="custom20204317_45*f*1"/>
</p:tagLst>
</file>

<file path=ppt/tags/tag292.xml><?xml version="1.0" encoding="utf-8"?>
<p:tagLst xmlns:p="http://schemas.openxmlformats.org/presentationml/2006/main">
  <p:tag name="KSO_WM_BEAUTIFY_FLAG" val="#wm#"/>
  <p:tag name="KSO_WM_TEMPLATE_SUBCATEGORY" val="0"/>
  <p:tag name="KSO_WM_SLIDE_TYPE" val="endPage"/>
  <p:tag name="KSO_WM_SLIDE_SUBTYPE" val="pureTxt"/>
  <p:tag name="KSO_WM_SLIDE_ITEM_CNT" val="0"/>
  <p:tag name="KSO_WM_SLIDE_INDEX" val="45"/>
  <p:tag name="KSO_WM_TAG_VERSION" val="1.0"/>
  <p:tag name="KSO_WM_SLIDE_LAYOUT" val="a_b_f"/>
  <p:tag name="KSO_WM_SLIDE_LAYOUT_CNT" val="1_1_2"/>
  <p:tag name="KSO_WM_TEMPLATE_MASTER_TYPE" val="1"/>
  <p:tag name="KSO_WM_TEMPLATE_COLOR_TYPE" val="1"/>
  <p:tag name="KSO_WM_TEMPLATE_CATEGORY" val="custom"/>
  <p:tag name="KSO_WM_TEMPLATE_INDEX" val="20204317"/>
  <p:tag name="KSO_WM_SLIDE_ID" val="custom20204317_45"/>
</p:tagLst>
</file>

<file path=ppt/tags/tag293.xml><?xml version="1.0" encoding="utf-8"?>
<p:tagLst xmlns:p="http://schemas.openxmlformats.org/presentationml/2006/main">
  <p:tag name="KSO_WM_BEAUTIFY_FLAG" val="#wm#"/>
  <p:tag name="KSO_WM_TEMPLATE_CATEGORY" val="custom"/>
  <p:tag name="KSO_WM_TEMPLATE_INDEX" val="20204444"/>
  <p:tag name="KSO_WM_SLIDE_MODEL_TYPE" val="dynamicNum"/>
</p:tagLst>
</file>

<file path=ppt/tags/tag294.xml><?xml version="1.0" encoding="utf-8"?>
<p:tagLst xmlns:p="http://schemas.openxmlformats.org/presentationml/2006/main">
  <p:tag name="KSO_WM_BEAUTIFY_FLAG" val="#wm#"/>
  <p:tag name="KSO_WM_TEMPLATE_CATEGORY" val="custom"/>
  <p:tag name="KSO_WM_TEMPLATE_INDEX" val="20204444"/>
</p:tagLst>
</file>

<file path=ppt/tags/tag295.xml><?xml version="1.0" encoding="utf-8"?>
<p:tagLst xmlns:p="http://schemas.openxmlformats.org/presentationml/2006/main">
  <p:tag name="KSO_WM_BEAUTIFY_FLAG" val="#wm#"/>
  <p:tag name="KSO_WM_TEMPLATE_CATEGORY" val="custom"/>
  <p:tag name="KSO_WM_TEMPLATE_INDEX" val="20204444"/>
</p:tagLst>
</file>

<file path=ppt/tags/tag296.xml><?xml version="1.0" encoding="utf-8"?>
<p:tagLst xmlns:p="http://schemas.openxmlformats.org/presentationml/2006/main">
  <p:tag name="KSO_WM_BEAUTIFY_FLAG" val="#wm#"/>
  <p:tag name="KSO_WM_TEMPLATE_CATEGORY" val="custom"/>
  <p:tag name="KSO_WM_TEMPLATE_INDEX" val="20204444"/>
</p:tagLst>
</file>

<file path=ppt/tags/tag297.xml><?xml version="1.0" encoding="utf-8"?>
<p:tagLst xmlns:p="http://schemas.openxmlformats.org/presentationml/2006/main">
  <p:tag name="KSO_WM_BEAUTIFY_FLAG" val="#wm#"/>
  <p:tag name="KSO_WM_TEMPLATE_CATEGORY" val="custom"/>
  <p:tag name="KSO_WM_TEMPLATE_INDEX" val="20204444"/>
  <p:tag name="KSO_WM_SLIDE_MODEL_TYPE" val="dynamicNum"/>
</p:tagLst>
</file>

<file path=ppt/tags/tag298.xml><?xml version="1.0" encoding="utf-8"?>
<p:tagLst xmlns:p="http://schemas.openxmlformats.org/presentationml/2006/main">
  <p:tag name="KSO_WM_BEAUTIFY_FLAG" val="#wm#"/>
  <p:tag name="KSO_WM_TEMPLATE_CATEGORY" val="custom"/>
  <p:tag name="KSO_WM_TEMPLATE_INDEX" val="20204444"/>
  <p:tag name="KSO_WM_SLIDE_MODEL_TYPE" val="dynamicNum"/>
</p:tagLst>
</file>

<file path=ppt/tags/tag299.xml><?xml version="1.0" encoding="utf-8"?>
<p:tagLst xmlns:p="http://schemas.openxmlformats.org/presentationml/2006/main">
  <p:tag name="KSO_WM_BEAUTIFY_FLAG" val="#wm#"/>
  <p:tag name="KSO_WM_TEMPLATE_CATEGORY" val="custom"/>
  <p:tag name="KSO_WM_TEMPLATE_INDEX" val="20204444"/>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M_BEAUTIFY_FLAG" val="#wm#"/>
  <p:tag name="KSO_WM_TEMPLATE_CATEGORY" val="custom"/>
  <p:tag name="KSO_WM_TEMPLATE_INDEX" val="20204444"/>
</p:tagLst>
</file>

<file path=ppt/tags/tag301.xml><?xml version="1.0" encoding="utf-8"?>
<p:tagLst xmlns:p="http://schemas.openxmlformats.org/presentationml/2006/main">
  <p:tag name="KSO_WM_BEAUTIFY_FLAG" val="#wm#"/>
  <p:tag name="KSO_WM_TEMPLATE_CATEGORY" val="custom"/>
  <p:tag name="KSO_WM_TEMPLATE_INDEX" val="20204444"/>
  <p:tag name="KSO_WM_SLIDE_MODEL_TYPE" val="dynamicNum"/>
</p:tagLst>
</file>

<file path=ppt/tags/tag302.xml><?xml version="1.0" encoding="utf-8"?>
<p:tagLst xmlns:p="http://schemas.openxmlformats.org/presentationml/2006/main">
  <p:tag name="KSO_WM_BEAUTIFY_FLAG" val="#wm#"/>
  <p:tag name="KSO_WM_TEMPLATE_CATEGORY" val="custom"/>
  <p:tag name="KSO_WM_TEMPLATE_INDEX" val="20204444"/>
  <p:tag name="KSO_WM_SLIDE_MODEL_TYPE" val="dynamicNum"/>
</p:tagLst>
</file>

<file path=ppt/tags/tag303.xml><?xml version="1.0" encoding="utf-8"?>
<p:tagLst xmlns:p="http://schemas.openxmlformats.org/presentationml/2006/main">
  <p:tag name="KSO_WM_BEAUTIFY_FLAG" val="#wm#"/>
  <p:tag name="KSO_WM_TEMPLATE_CATEGORY" val="custom"/>
  <p:tag name="KSO_WM_TEMPLATE_INDEX" val="20204444"/>
</p:tagLst>
</file>

<file path=ppt/tags/tag304.xml><?xml version="1.0" encoding="utf-8"?>
<p:tagLst xmlns:p="http://schemas.openxmlformats.org/presentationml/2006/main">
  <p:tag name="KSO_WM_BEAUTIFY_FLAG" val="#wm#"/>
  <p:tag name="KSO_WM_TEMPLATE_CATEGORY" val="custom"/>
  <p:tag name="KSO_WM_TEMPLATE_INDEX" val="20204444"/>
</p:tagLst>
</file>

<file path=ppt/tags/tag305.xml><?xml version="1.0" encoding="utf-8"?>
<p:tagLst xmlns:p="http://schemas.openxmlformats.org/presentationml/2006/main">
  <p:tag name="KSO_WM_BEAUTIFY_FLAG" val="#wm#"/>
  <p:tag name="KSO_WM_TEMPLATE_CATEGORY" val="custom"/>
  <p:tag name="KSO_WM_TEMPLATE_INDEX" val="20204444"/>
</p:tagLst>
</file>

<file path=ppt/tags/tag306.xml><?xml version="1.0" encoding="utf-8"?>
<p:tagLst xmlns:p="http://schemas.openxmlformats.org/presentationml/2006/main">
  <p:tag name="KSO_WM_BEAUTIFY_FLAG" val="#wm#"/>
  <p:tag name="KSO_WM_TEMPLATE_CATEGORY" val="custom"/>
  <p:tag name="KSO_WM_TEMPLATE_INDEX" val="20204444"/>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4317"/>
  <p:tag name="KSO_WM_UNIT_ID" val="custom20204317_45*i*2"/>
  <p:tag name="KSO_WM_UNIT_TYPE" val="i"/>
  <p:tag name="KSO_WM_UNIT_INDEX" val="2"/>
  <p:tag name="KSO_WM_UNIT_PRESET_TEXT" val="2020"/>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1"/>
  <p:tag name="KSO_WM_UNIT_VALUE" val="10"/>
  <p:tag name="KSO_WM_UNIT_TYPE" val="a"/>
  <p:tag name="KSO_WM_UNIT_INDEX" val="1"/>
  <p:tag name="KSO_WM_UNIT_PRESET_TEXT" val="谢谢观看"/>
  <p:tag name="KSO_WM_TEMPLATE_CATEGORY" val="custom"/>
  <p:tag name="KSO_WM_TEMPLATE_INDEX" val="20204317"/>
  <p:tag name="KSO_WM_UNIT_ID" val="custom20204317_45*a*1"/>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26"/>
  <p:tag name="KSO_WM_UNIT_TYPE" val="b"/>
  <p:tag name="KSO_WM_UNIT_INDEX" val="1"/>
  <p:tag name="KSO_WM_UNIT_PRESET_TEXT" val="单击此处添加副标题内容"/>
  <p:tag name="KSO_WM_TEMPLATE_CATEGORY" val="custom"/>
  <p:tag name="KSO_WM_TEMPLATE_INDEX" val="20204317"/>
  <p:tag name="KSO_WM_UNIT_ID" val="custom20204317_45*b*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LAYERLEVEL" val="1"/>
  <p:tag name="KSO_WM_TAG_VERSION" val="1.0"/>
  <p:tag name="KSO_WM_BEAUTIFY_FLAG" val="#wm#"/>
  <p:tag name="KSO_WM_UNIT_PRESET_TEXT" val="2020/01/01"/>
  <p:tag name="KSO_WM_TEMPLATE_CATEGORY" val="custom"/>
  <p:tag name="KSO_WM_TEMPLATE_INDEX" val="20204317"/>
  <p:tag name="KSO_WM_UNIT_ID" val="custom20204317_45*f*2"/>
</p:tagLst>
</file>

<file path=ppt/tags/tag311.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LAYERLEVEL" val="1"/>
  <p:tag name="KSO_WM_TAG_VERSION" val="1.0"/>
  <p:tag name="KSO_WM_BEAUTIFY_FLAG" val="#wm#"/>
  <p:tag name="KSO_WM_UNIT_PRESET_TEXT" val="汇报人姓名"/>
  <p:tag name="KSO_WM_TEMPLATE_CATEGORY" val="custom"/>
  <p:tag name="KSO_WM_TEMPLATE_INDEX" val="20204317"/>
  <p:tag name="KSO_WM_UNIT_ID" val="custom20204317_45*f*1"/>
</p:tagLst>
</file>

<file path=ppt/tags/tag312.xml><?xml version="1.0" encoding="utf-8"?>
<p:tagLst xmlns:p="http://schemas.openxmlformats.org/presentationml/2006/main">
  <p:tag name="KSO_WM_BEAUTIFY_FLAG" val="#wm#"/>
  <p:tag name="KSO_WM_TEMPLATE_SUBCATEGORY" val="0"/>
  <p:tag name="KSO_WM_SLIDE_TYPE" val="endPage"/>
  <p:tag name="KSO_WM_SLIDE_SUBTYPE" val="pureTxt"/>
  <p:tag name="KSO_WM_SLIDE_ITEM_CNT" val="0"/>
  <p:tag name="KSO_WM_SLIDE_INDEX" val="45"/>
  <p:tag name="KSO_WM_TAG_VERSION" val="1.0"/>
  <p:tag name="KSO_WM_SLIDE_LAYOUT" val="a_b_f"/>
  <p:tag name="KSO_WM_SLIDE_LAYOUT_CNT" val="1_1_2"/>
  <p:tag name="KSO_WM_TEMPLATE_MASTER_TYPE" val="1"/>
  <p:tag name="KSO_WM_TEMPLATE_COLOR_TYPE" val="1"/>
  <p:tag name="KSO_WM_TEMPLATE_CATEGORY" val="custom"/>
  <p:tag name="KSO_WM_TEMPLATE_INDEX" val="20204317"/>
  <p:tag name="KSO_WM_SLIDE_ID" val="custom20204317_45"/>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D" val="_11*i*1"/>
  <p:tag name="KSO_WM_UNIT_TYPE" val="i"/>
  <p:tag name="KSO_WM_UNIT_INDEX" val="1"/>
</p:tagLst>
</file>

<file path=ppt/tags/tag7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4.xml><?xml version="1.0" encoding="utf-8"?>
<p:tagLst xmlns:p="http://schemas.openxmlformats.org/presentationml/2006/main">
  <p:tag name="KSO_WM_UNIT_TYPE" val="i"/>
  <p:tag name="KSO_WM_UNIT_SUBTYPE" val="h"/>
  <p:tag name="KSO_WM_SLIDE_BACKGROUND_TYPE" val="frame"/>
  <p:tag name="KSO_WM_SLIDE_BK_DARK_LIGHT" val="2"/>
  <p:tag name="KSO_WM_UNIT_HIGHLIGHT" val="0"/>
  <p:tag name="KSO_WM_UNIT_COMPATIBLE" val="0"/>
  <p:tag name="KSO_WM_UNIT_DIAGRAM_ISNUMVISUAL" val="0"/>
  <p:tag name="KSO_WM_UNIT_DIAGRAM_ISREFERUNIT" val="0"/>
  <p:tag name="KSO_WM_UNIT_INDEX" val="1"/>
  <p:tag name="KSO_WM_UNIT_ID" val="_13*i*1"/>
  <p:tag name="KSO_WM_UNIT_BK_DARK_LIGHT" val="2"/>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2.xml><?xml version="1.0" encoding="utf-8"?>
<p:tagLst xmlns:p="http://schemas.openxmlformats.org/presentationml/2006/main">
  <p:tag name="KSO_WM_UNIT_TYPE" val="i"/>
  <p:tag name="KSO_WM_UNIT_SUBTYPE" val="h"/>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NDEX" val="1"/>
  <p:tag name="KSO_WM_UNIT_ID" val="_14*i*1"/>
  <p:tag name="KSO_WM_UNIT_BK_DARK_LIGHT" val="2"/>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heme/theme1.xml><?xml version="1.0" encoding="utf-8"?>
<a:theme xmlns:a="http://schemas.openxmlformats.org/drawingml/2006/main" name="1_Office 主题​​">
  <a:themeElements>
    <a:clrScheme name="WPS主题色">
      <a:dk1>
        <a:srgbClr val="000000"/>
      </a:dk1>
      <a:lt1>
        <a:srgbClr val="FFFFFF"/>
      </a:lt1>
      <a:dk2>
        <a:srgbClr val="EAEFEF"/>
      </a:dk2>
      <a:lt2>
        <a:srgbClr val="FBFCFC"/>
      </a:lt2>
      <a:accent1>
        <a:srgbClr val="33AAB8"/>
      </a:accent1>
      <a:accent2>
        <a:srgbClr val="2895D6"/>
      </a:accent2>
      <a:accent3>
        <a:srgbClr val="377DE4"/>
      </a:accent3>
      <a:accent4>
        <a:srgbClr val="5D61D4"/>
      </a:accent4>
      <a:accent5>
        <a:srgbClr val="9047A4"/>
      </a:accent5>
      <a:accent6>
        <a:srgbClr val="B8336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4444">
      <a:dk1>
        <a:srgbClr val="000000"/>
      </a:dk1>
      <a:lt1>
        <a:srgbClr val="FFFFFF"/>
      </a:lt1>
      <a:dk2>
        <a:srgbClr val="EAECEF"/>
      </a:dk2>
      <a:lt2>
        <a:srgbClr val="FBFBFC"/>
      </a:lt2>
      <a:accent1>
        <a:srgbClr val="1E3768"/>
      </a:accent1>
      <a:accent2>
        <a:srgbClr val="2D3959"/>
      </a:accent2>
      <a:accent3>
        <a:srgbClr val="3C2F4A"/>
      </a:accent3>
      <a:accent4>
        <a:srgbClr val="4A2C3C"/>
      </a:accent4>
      <a:accent5>
        <a:srgbClr val="59282D"/>
      </a:accent5>
      <a:accent6>
        <a:srgbClr val="68241E"/>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6779</Words>
  <Application>WPS 演示</Application>
  <PresentationFormat>自定义</PresentationFormat>
  <Paragraphs>334</Paragraphs>
  <Slides>55</Slides>
  <Notes>2</Notes>
  <HiddenSlides>0</HiddenSlides>
  <MMClips>0</MMClips>
  <ScaleCrop>false</ScaleCrop>
  <HeadingPairs>
    <vt:vector size="8" baseType="variant">
      <vt:variant>
        <vt:lpstr>已用的字体</vt:lpstr>
      </vt:variant>
      <vt:variant>
        <vt:i4>10</vt:i4>
      </vt:variant>
      <vt:variant>
        <vt:lpstr>主题</vt:lpstr>
      </vt:variant>
      <vt:variant>
        <vt:i4>2</vt:i4>
      </vt:variant>
      <vt:variant>
        <vt:lpstr>嵌入 OLE 服务器</vt:lpstr>
      </vt:variant>
      <vt:variant>
        <vt:i4>0</vt:i4>
      </vt:variant>
      <vt:variant>
        <vt:lpstr>幻灯片标题</vt:lpstr>
      </vt:variant>
      <vt:variant>
        <vt:i4>55</vt:i4>
      </vt:variant>
    </vt:vector>
  </HeadingPairs>
  <TitlesOfParts>
    <vt:vector size="67" baseType="lpstr">
      <vt:lpstr>Arial</vt:lpstr>
      <vt:lpstr>宋体</vt:lpstr>
      <vt:lpstr>Wingdings</vt:lpstr>
      <vt:lpstr>微软雅黑</vt:lpstr>
      <vt:lpstr>汉仪旗黑-85S</vt:lpstr>
      <vt:lpstr>黑体</vt:lpstr>
      <vt:lpstr>字魂105号-简雅黑</vt:lpstr>
      <vt:lpstr>Arial Unicode MS</vt:lpstr>
      <vt:lpstr>Calibri</vt:lpstr>
      <vt:lpstr>Times New Roman</vt:lpstr>
      <vt:lpstr>1_Office 主题​​</vt:lpstr>
      <vt:lpstr>2_Office 主题​​</vt:lpstr>
      <vt:lpstr>PowerPoint 演示文稿</vt:lpstr>
      <vt:lpstr>PowerPoint 演示文稿</vt:lpstr>
      <vt:lpstr>居民个人：  《中华人民共和国个人所得税法定义》：第一条　在中国境内有住所，或者无住所而一个纳税年度内在中国境内居住累计满一百八十三天的个人，为居民个人。居民个人从中国境内和境外取得的所得，依照本法规定缴纳个人所得税。</vt:lpstr>
      <vt:lpstr>PowerPoint 演示文稿</vt:lpstr>
      <vt:lpstr>     ★个人所得税APP操作流程图 </vt:lpstr>
      <vt:lpstr>PowerPoint 演示文稿</vt:lpstr>
      <vt:lpstr>PowerPoint 演示文稿</vt:lpstr>
      <vt:lpstr>银行卡信息添加：（必须是I类银行卡，且开通网银功能，状态正常） </vt:lpstr>
      <vt:lpstr>国家医保服务平台APP（大病医疗）</vt:lpstr>
      <vt:lpstr>大病医疗专项附加扣除填报：</vt:lpstr>
      <vt:lpstr>大病医疗专项附加扣除填报： </vt:lpstr>
      <vt:lpstr>大病医疗专项附加扣除填报：</vt:lpstr>
      <vt:lpstr>残疾、孤老、烈属信息填报：</vt:lpstr>
      <vt:lpstr>残疾、孤老、烈属信息填报： </vt:lpstr>
      <vt:lpstr>PowerPoint 演示文稿</vt:lpstr>
      <vt:lpstr>PowerPoint 演示文稿</vt:lpstr>
      <vt:lpstr>PowerPoint 演示文稿</vt:lpstr>
      <vt:lpstr>PowerPoint 演示文稿</vt:lpstr>
      <vt:lpstr>②确认信息</vt:lpstr>
      <vt:lpstr>③确认信息</vt:lpstr>
      <vt:lpstr>工资薪金、劳务报酬、稿酬所得和特许权使用费信息导入</vt:lpstr>
      <vt:lpstr>★全年一次性奖金</vt:lpstr>
      <vt:lpstr>★导入系统隐藏的收入</vt:lpstr>
      <vt:lpstr>PowerPoint 演示文稿</vt:lpstr>
      <vt:lpstr>收入类（重点提示）</vt:lpstr>
      <vt:lpstr>费用、免税收入和税前扣除</vt:lpstr>
      <vt:lpstr>公益性捐赠填报：（财税2019年第99号公告）30%</vt:lpstr>
      <vt:lpstr>PowerPoint 演示文稿</vt:lpstr>
      <vt:lpstr>减免税额</vt:lpstr>
      <vt:lpstr>     ★个人所得税APP操作流程图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小提示：</vt:lpstr>
      <vt:lpstr>小提示：</vt:lpstr>
      <vt:lpstr>谢谢观看</vt:lpstr>
      <vt:lpstr>（一）不征税收入</vt:lpstr>
      <vt:lpstr>      国家税务总局关于《征收个人所得税若干问题的规定》（国税发〔1994〕89号）下发后，一些地区的税务部门和纳税人对其中规定不征税的误餐补助理解不一致，现明确如下：     国税发〔1994〕89号文件规定不征税的误餐补助，是指按财政部门规定，个人因公在城区、郊区工作，不能在工作单位或返回就餐，确实需要在外就餐的，根据实际误餐顿数，按规定的标准领取的误餐费。一些单位以误餐补助名义发给职工的补贴、津贴，应当并入当月工资、薪金所得计征个人所得税。 </vt:lpstr>
      <vt:lpstr>（二）免税收入</vt:lpstr>
      <vt:lpstr>PowerPoint 演示文稿</vt:lpstr>
      <vt:lpstr>（三）可税前扣除</vt:lpstr>
      <vt:lpstr>2、职业年金  《财政部 人力资源社会保障部 国家税务总局关于企业年金 职业年金个人所得税有关问题的通知》财税〔2013〕103号    各省、自治区、直辖市、计划单列市财政厅（局）、人力资源社会保障厅（局）、地方税务局，新疆生产建设兵团财务局、人力资源社会保障局： 　　为促进我国多层次养老保险体系的发展，根据个人所得税法相关规定，现就企业年金和职业年金个人所得税有关问题通知如下： 　　一、企业年金和职业年金缴费的个人所得税处理 　　1.企业和事业单位（以下统称单位）根据国家有关政策规定的办法和标准，为在本单位任职或者受雇的全体职工缴付的企业年金或职业年金（以下统称年金）单位缴费部分，在计入个人账户时，个人暂不缴纳个人所得税。 　　2.个人根据国家有关政策规定缴付的年金个人缴费部分，在不超过本人缴费工资计税基数的4%标准内的部分，暂从个人当期的应纳税所得额中扣除。 　　3.超过本通知第一条第1项和第2项规定的标准缴付的年金单位缴费和个人缴费部分，应并入个人当期的工资、薪金所得，依法计征个人所得税。税款由建立年金的单位代扣代缴，并向主管税务机关申报解缴。</vt:lpstr>
      <vt:lpstr>（四）公益性捐赠 疫情防控        1、公益性捐赠  《财政部 税务总局关于公益慈善事业捐赠个人所得税政策的公告》（财政部 税务总局公告2019年第99号）     2、疫情防控(2021年汇算时享受）   《财政部 税务总局关于支持新型冠状病毒感染的肺炎疫情防控有关捐赠税收政策的公告》（财政部 税务总局公告2020年第9号） 《财政部 税务总局关于支持新型冠状病毒感染的肺炎疫情防控有关个人所得税政策的公告》（财政部 税务总局公告2020年第10号）    </vt:lpstr>
      <vt:lpstr>新冠肺炎疫情防控税费支持政策</vt:lpstr>
      <vt:lpstr>示范区行政事业单位： 综合所得收入额 — 60000 — “三险一金” —  六项专项附加扣除 —  依法确定的其他扣除（车补、职业年金4%） —免税收入（1，省级以上精神文明奖，2、生育津贴）—捐赠（2019年发生） </vt:lpstr>
      <vt:lpstr>  综合所得（4项）：工资薪金、劳务报酬、稿酬所得、特许权使用费     劳务报酬所得、稿酬所得、特许权使用费所得以收入减除百分之二十的费用后的余额为收入额。稿酬所得的收入额减按百分之七十计算。  举例1：王某3月只取得劳务报酬3000元。         因劳务报酬收入减除20%的费用,         王某本月应纳税所得额：3000*（1-20%）=2400元                    应缴纳税款3000*（1-20%）*0.03=2400*0.03=72元         特许权使用费同上。  举例2：王某3月只取得稿酬所得3000元。         因稿酬所得收入减除20%的费用，且减按70%计算个人所得税，         王某本月应纳税所得额：3000*（1-20%）*70%=1680元                    应缴纳税款3000*（1-20%）*70%*0.03=1680*0.03=50.4元  劳务报酬所得、稿酬所得、特许权使用费所得，属于一次性收入的，以取得该项收入为一次； 属于同一项目连续性收入的，以一个月内取得的收入为一次。   </vt:lpstr>
      <vt:lpstr>应纳税额的计算（缴税金额） 2019年度汇算应退或应补税额=[（综合所得收入额—60000元—“三险一金”等专项扣除—子女教育等专项附加扣除—依法确定的其他扣除—捐赠）×适用税率-速算扣除数]—2019年已预缴税额 </vt:lpstr>
      <vt:lpstr>全年一次性奖金  1、当月的综合所得、一次性奖金分开申，年终汇算清缴时可选择合并计算； 2、与当月工资薪金合并，按照工资薪金个人所得税缴纳税款，后期不可拆分。  </vt:lpstr>
      <vt:lpstr>居民个人：  《中华人民共和国个人所得税法定义》：第一条　在中国境内有住所，或者无住所而一个纳税年度内在中国境内居住累计满一百八十三天的个人，为居民个人。居民个人从中国境内和境外取得的所得，依照本法规定缴纳个人所得税。   非居民个人：  在中国境内无住所又不居住，或者无住所而一个纳税年度内在中国境内居住累计不满一百八十三天的个人，为非居民个人。非居民个人从中国境内取得的所得，依照本法规定缴纳个人所得税。  （纳税年度，自公历一月一日起至十二月三十一日止。） </vt:lpstr>
      <vt:lpstr>境外所得：  第七条　居民个人从中国境外取得的所得，可以从其应纳税额中抵免已在境外缴纳的个人所得税税额，但抵免额不得超过该纳税人境外所得依照本法规定计算的应纳税额。  第十条　有下列情形之一的，纳税人应当依法办理纳税申报： （一）取得综合所得需要办理汇算清缴； （二）取得应税所得没有扣缴义务人； （三）取得应税所得，扣缴义务人未扣缴税款； （四）取得境外所得； （五）因移居境外注销中国户籍； （六）非居民个人在中国境内从两处以上取得工资、薪金所得； （七）国务院规定的其他情形。  </vt:lpstr>
      <vt:lpstr>谢谢观看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奇 强、</cp:lastModifiedBy>
  <cp:revision>296</cp:revision>
  <dcterms:created xsi:type="dcterms:W3CDTF">2020-03-25T15:55:00Z</dcterms:created>
  <dcterms:modified xsi:type="dcterms:W3CDTF">2020-04-15T03:28:38Z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